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Comfortaa Medium"/>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353E24-7AB4-4B17-A5B2-0B818E521221}">
  <a:tblStyle styleId="{34353E24-7AB4-4B17-A5B2-0B818E5212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ACDAC59-0C31-4989-98CC-9865D22416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ComfortaaMedium-bold.fntdata"/><Relationship Id="rId14" Type="http://schemas.openxmlformats.org/officeDocument/2006/relationships/slide" Target="slides/slide8.xml"/><Relationship Id="rId58" Type="http://schemas.openxmlformats.org/officeDocument/2006/relationships/font" Target="fonts/Comfortaa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b462dbd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b462dbd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26fcb4d7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26fcb4d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226fcb4d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226fcb4d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to ellingson about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26fcb4d7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26fcb4d7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input more with ellingson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26fcb4d7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26fcb4d7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26fcb4d7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26fcb4d7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26fcb4d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26fcb4d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26fcb4d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26fcb4d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eb04d71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eb04d71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eb04d71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eb04d71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b462dbd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b462dbd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second paragraph and condense to bullet points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eb04d71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eb04d71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eb04d71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eb04d71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7f5c13c2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7f5c13c2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faac557c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faac557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dfaac557c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dfaac557c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faac557c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faac557c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faac557c0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dfaac557c0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26fcb4d7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26fcb4d7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26fcb4d7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26fcb4d7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26fcb4d7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26fcb4d7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b462dbd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b462dbd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e7adfb2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e7adfb2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e351f61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e351f61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faac557c0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dfaac557c0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d18811042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d18811042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d18811042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d18811042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faac557c0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faac557c0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e351f6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1e351f6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df5450e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df5450e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faac557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faac557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f65f1e7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f65f1e7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b462dbd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b462dbd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fe49c85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fe49c85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293baf91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293baf91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7f5c13c2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7f5c13c2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e772a4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e772a4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26fcb4d7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26fcb4d7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2293baf91b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2293baf91b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293baf91b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293baf91b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26fcb4d7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26fcb4d7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faac557c0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faac557c0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b462dbd4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b462dbd4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b462dbd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b462dbd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screenshot of excel spreadsheet instead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dbda47b4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2dbda47b4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2dbda47b4e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2dbda47b4e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e351f61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e351f61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26fcb4d7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226fcb4d7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b462dbd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b462dbd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b462dbd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b462dbd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L-Band Satellite Tracking and Characterization System</a:t>
            </a:r>
            <a:endParaRPr/>
          </a:p>
        </p:txBody>
      </p:sp>
      <p:sp>
        <p:nvSpPr>
          <p:cNvPr id="55" name="Google Shape;55;p13"/>
          <p:cNvSpPr txBox="1"/>
          <p:nvPr/>
        </p:nvSpPr>
        <p:spPr>
          <a:xfrm>
            <a:off x="3167525" y="3603700"/>
            <a:ext cx="52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Preliminary Design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p:nvPr/>
        </p:nvSpPr>
        <p:spPr>
          <a:xfrm>
            <a:off x="1925" y="5800"/>
            <a:ext cx="2599800" cy="961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type="title"/>
          </p:nvPr>
        </p:nvSpPr>
        <p:spPr>
          <a:xfrm>
            <a:off x="1925" y="5800"/>
            <a:ext cx="2366100" cy="54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Concept of Operations</a:t>
            </a:r>
            <a:endParaRPr/>
          </a:p>
        </p:txBody>
      </p:sp>
      <p:sp>
        <p:nvSpPr>
          <p:cNvPr id="129" name="Google Shape;129;p2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p:cNvPicPr preferRelativeResize="0"/>
          <p:nvPr/>
        </p:nvPicPr>
        <p:blipFill>
          <a:blip r:embed="rId3">
            <a:alphaModFix/>
          </a:blip>
          <a:stretch>
            <a:fillRect/>
          </a:stretch>
        </p:blipFill>
        <p:spPr>
          <a:xfrm>
            <a:off x="821138" y="52662"/>
            <a:ext cx="7501726" cy="503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type="title"/>
          </p:nvPr>
        </p:nvSpPr>
        <p:spPr>
          <a:xfrm>
            <a:off x="313625" y="16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Computer Subsystem Diagram</a:t>
            </a:r>
            <a:endParaRPr sz="2820"/>
          </a:p>
        </p:txBody>
      </p:sp>
      <p:sp>
        <p:nvSpPr>
          <p:cNvPr id="137" name="Google Shape;137;p23"/>
          <p:cNvSpPr/>
          <p:nvPr/>
        </p:nvSpPr>
        <p:spPr>
          <a:xfrm>
            <a:off x="6621775" y="2853700"/>
            <a:ext cx="714300" cy="21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3"/>
          <p:cNvPicPr preferRelativeResize="0"/>
          <p:nvPr/>
        </p:nvPicPr>
        <p:blipFill>
          <a:blip r:embed="rId3">
            <a:alphaModFix/>
          </a:blip>
          <a:stretch>
            <a:fillRect/>
          </a:stretch>
        </p:blipFill>
        <p:spPr>
          <a:xfrm>
            <a:off x="1564350" y="930513"/>
            <a:ext cx="6019151" cy="4065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t>Mount Subsystem Diagram</a:t>
            </a:r>
            <a:endParaRPr sz="2800"/>
          </a:p>
        </p:txBody>
      </p:sp>
      <p:sp>
        <p:nvSpPr>
          <p:cNvPr id="146" name="Google Shape;146;p2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3">
            <a:alphaModFix/>
          </a:blip>
          <a:stretch>
            <a:fillRect/>
          </a:stretch>
        </p:blipFill>
        <p:spPr>
          <a:xfrm>
            <a:off x="2112313" y="1031700"/>
            <a:ext cx="4919387" cy="3949700"/>
          </a:xfrm>
          <a:prstGeom prst="rect">
            <a:avLst/>
          </a:prstGeom>
          <a:noFill/>
          <a:ln>
            <a:noFill/>
          </a:ln>
        </p:spPr>
      </p:pic>
      <p:sp>
        <p:nvSpPr>
          <p:cNvPr id="148" name="Google Shape;148;p24"/>
          <p:cNvSpPr/>
          <p:nvPr/>
        </p:nvSpPr>
        <p:spPr>
          <a:xfrm>
            <a:off x="5797775" y="4252750"/>
            <a:ext cx="1087800" cy="30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Raspberry Pi</a:t>
            </a:r>
            <a:endParaRPr sz="1100"/>
          </a:p>
        </p:txBody>
      </p:sp>
      <p:sp>
        <p:nvSpPr>
          <p:cNvPr id="149" name="Google Shape;149;p24"/>
          <p:cNvSpPr/>
          <p:nvPr/>
        </p:nvSpPr>
        <p:spPr>
          <a:xfrm>
            <a:off x="1990400" y="1001100"/>
            <a:ext cx="4162200" cy="249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nvSpPr>
        <p:spPr>
          <a:xfrm>
            <a:off x="6176150" y="1734200"/>
            <a:ext cx="122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t>Computer Sequence </a:t>
            </a:r>
            <a:r>
              <a:rPr lang="en" sz="2800"/>
              <a:t>Diagram</a:t>
            </a:r>
            <a:endParaRPr sz="2800"/>
          </a:p>
        </p:txBody>
      </p:sp>
      <p:sp>
        <p:nvSpPr>
          <p:cNvPr id="157" name="Google Shape;157;p2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2705488" y="988825"/>
            <a:ext cx="3736875" cy="395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Requirements</a:t>
            </a:r>
            <a:endParaRPr/>
          </a:p>
        </p:txBody>
      </p:sp>
      <p:sp>
        <p:nvSpPr>
          <p:cNvPr id="165" name="Google Shape;165;p26"/>
          <p:cNvSpPr txBox="1"/>
          <p:nvPr>
            <p:ph idx="1" type="body"/>
          </p:nvPr>
        </p:nvSpPr>
        <p:spPr>
          <a:xfrm>
            <a:off x="185800" y="997500"/>
            <a:ext cx="8520600" cy="4047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600">
                <a:solidFill>
                  <a:schemeClr val="dk1"/>
                </a:solidFill>
              </a:rPr>
              <a:t>Specific requirements: FUN-8, PER-3, PER-4, ME-1, ME-2, ME-3, I/O-2, I/O-4, COST-1</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600">
                <a:solidFill>
                  <a:schemeClr val="dk1"/>
                </a:solidFill>
                <a:latin typeface="Calibri"/>
                <a:ea typeface="Calibri"/>
                <a:cs typeface="Calibri"/>
                <a:sym typeface="Calibri"/>
              </a:rPr>
              <a:t>Based off of these requirements, the computer shall:</a:t>
            </a:r>
            <a:endParaRPr sz="1600">
              <a:solidFill>
                <a:schemeClr val="dk1"/>
              </a:solidFill>
              <a:latin typeface="Calibri"/>
              <a:ea typeface="Calibri"/>
              <a:cs typeface="Calibri"/>
              <a:sym typeface="Calibri"/>
            </a:endParaRPr>
          </a:p>
          <a:p>
            <a:pPr indent="-330200" lvl="0" marL="457200" rtl="0" algn="l">
              <a:lnSpc>
                <a:spcPct val="90000"/>
              </a:lnSpc>
              <a:spcBef>
                <a:spcPts val="10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a:t>
            </a:r>
            <a:r>
              <a:rPr lang="en" sz="1600">
                <a:solidFill>
                  <a:schemeClr val="dk1"/>
                </a:solidFill>
                <a:latin typeface="Calibri"/>
                <a:ea typeface="Calibri"/>
                <a:cs typeface="Calibri"/>
                <a:sym typeface="Calibri"/>
              </a:rPr>
              <a:t>two</a:t>
            </a:r>
            <a:r>
              <a:rPr lang="en" sz="1600">
                <a:solidFill>
                  <a:schemeClr val="dk1"/>
                </a:solidFill>
                <a:latin typeface="Calibri"/>
                <a:ea typeface="Calibri"/>
                <a:cs typeface="Calibri"/>
                <a:sym typeface="Calibri"/>
              </a:rPr>
              <a:t> USB ports, one for ADC connectivity and one for controlling the mount.</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a:t>
            </a:r>
            <a:r>
              <a:rPr lang="en" sz="1600">
                <a:solidFill>
                  <a:schemeClr val="dk1"/>
                </a:solidFill>
                <a:latin typeface="Calibri"/>
                <a:ea typeface="Calibri"/>
                <a:cs typeface="Calibri"/>
                <a:sym typeface="Calibri"/>
              </a:rPr>
              <a:t>upport the ability to log system performance and diagnostics data.</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a storage capacity of 128GB to be able to store at least 1 hour of 14-bit data sampled at 10MHz.</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600">
                <a:solidFill>
                  <a:schemeClr val="dk1"/>
                </a:solidFill>
                <a:latin typeface="Calibri"/>
                <a:ea typeface="Calibri"/>
                <a:cs typeface="Calibri"/>
                <a:sym typeface="Calibri"/>
              </a:rPr>
              <a:t>In addition, the computer should:</a:t>
            </a:r>
            <a:endParaRPr sz="1600">
              <a:solidFill>
                <a:schemeClr val="dk1"/>
              </a:solidFill>
              <a:latin typeface="Calibri"/>
              <a:ea typeface="Calibri"/>
              <a:cs typeface="Calibri"/>
              <a:sym typeface="Calibri"/>
            </a:endParaRPr>
          </a:p>
          <a:p>
            <a:pPr indent="-330200" lvl="0" marL="457200" rtl="0" algn="l">
              <a:lnSpc>
                <a:spcPct val="90000"/>
              </a:lnSpc>
              <a:spcBef>
                <a:spcPts val="10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U</a:t>
            </a:r>
            <a:r>
              <a:rPr lang="en" sz="1600">
                <a:solidFill>
                  <a:schemeClr val="dk1"/>
                </a:solidFill>
                <a:latin typeface="Calibri"/>
                <a:ea typeface="Calibri"/>
                <a:cs typeface="Calibri"/>
                <a:sym typeface="Calibri"/>
              </a:rPr>
              <a:t>se Bluetooth for wireless communication.</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enough memory to record 10 minutes of I/Q sampled at 10MHz.</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SD card port for non volatile storage.</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Have a GPS connection to get its time and position in terms of longitude and latitude.</a:t>
            </a:r>
            <a:endParaRPr sz="16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Cost less than 150$ to account for the rest of the components of the system.</a:t>
            </a:r>
            <a:endParaRPr sz="1600">
              <a:solidFill>
                <a:schemeClr val="dk1"/>
              </a:solidFill>
              <a:latin typeface="Calibri"/>
              <a:ea typeface="Calibri"/>
              <a:cs typeface="Calibri"/>
              <a:sym typeface="Calibri"/>
            </a:endParaRPr>
          </a:p>
        </p:txBody>
      </p:sp>
      <p:sp>
        <p:nvSpPr>
          <p:cNvPr id="166" name="Google Shape;166;p2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Computer Trade Study #1: Options</a:t>
            </a:r>
            <a:endParaRPr/>
          </a:p>
        </p:txBody>
      </p:sp>
      <p:graphicFrame>
        <p:nvGraphicFramePr>
          <p:cNvPr id="173" name="Google Shape;173;p27"/>
          <p:cNvGraphicFramePr/>
          <p:nvPr/>
        </p:nvGraphicFramePr>
        <p:xfrm>
          <a:off x="313625" y="882955"/>
          <a:ext cx="3000000" cy="3000000"/>
        </p:xfrm>
        <a:graphic>
          <a:graphicData uri="http://schemas.openxmlformats.org/drawingml/2006/table">
            <a:tbl>
              <a:tblPr>
                <a:noFill/>
                <a:tableStyleId>{34353E24-7AB4-4B17-A5B2-0B818E521221}</a:tableStyleId>
              </a:tblPr>
              <a:tblGrid>
                <a:gridCol w="1622750"/>
                <a:gridCol w="1622750"/>
                <a:gridCol w="1622750"/>
                <a:gridCol w="1622750"/>
                <a:gridCol w="1622750"/>
              </a:tblGrid>
              <a:tr h="333600">
                <a:tc>
                  <a:txBody>
                    <a:bodyPr/>
                    <a:lstStyle/>
                    <a:p>
                      <a:pPr indent="0" lvl="0" marL="0" rtl="0" algn="l">
                        <a:spcBef>
                          <a:spcPts val="0"/>
                        </a:spcBef>
                        <a:spcAft>
                          <a:spcPts val="0"/>
                        </a:spcAft>
                        <a:buNone/>
                      </a:pPr>
                      <a:r>
                        <a:t/>
                      </a:r>
                      <a:endParaRPr sz="900"/>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Raspberry Pi 4</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Raspberry Pi Zero W</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Arduino Mega 2560</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Arduino Uno</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777025">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Total cost with requirement addons &lt; $150</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t/>
                      </a:r>
                      <a:endParaRPr sz="1000">
                        <a:highlight>
                          <a:srgbClr val="FF0000"/>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latin typeface="Calibri"/>
                          <a:ea typeface="Calibri"/>
                          <a:cs typeface="Calibri"/>
                          <a:sym typeface="Calibri"/>
                        </a:rPr>
                        <a:t>$185</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6AA84F"/>
                          </a:highlight>
                          <a:latin typeface="Calibri"/>
                          <a:ea typeface="Calibri"/>
                          <a:cs typeface="Calibri"/>
                          <a:sym typeface="Calibri"/>
                        </a:rPr>
                        <a:t>$</a:t>
                      </a:r>
                      <a:r>
                        <a:rPr lang="en" sz="1000">
                          <a:solidFill>
                            <a:schemeClr val="dk1"/>
                          </a:solidFill>
                          <a:highlight>
                            <a:srgbClr val="6AA84F"/>
                          </a:highlight>
                          <a:latin typeface="Calibri"/>
                          <a:ea typeface="Calibri"/>
                          <a:cs typeface="Calibri"/>
                          <a:sym typeface="Calibri"/>
                        </a:rPr>
                        <a:t>100</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latin typeface="Calibri"/>
                          <a:ea typeface="Calibri"/>
                          <a:cs typeface="Calibri"/>
                          <a:sym typeface="Calibri"/>
                        </a:rPr>
                        <a:t>$155</a:t>
                      </a:r>
                      <a:endParaRPr sz="1000">
                        <a:highlight>
                          <a:srgbClr val="FF00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6AA84F"/>
                          </a:highlight>
                          <a:latin typeface="Calibri"/>
                          <a:ea typeface="Calibri"/>
                          <a:cs typeface="Calibri"/>
                          <a:sym typeface="Calibri"/>
                        </a:rPr>
                        <a:t>$135</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6125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RAM &gt; 500 MB</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1GB to 8GB</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512MB</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0000"/>
                          </a:highlight>
                          <a:latin typeface="Calibri"/>
                          <a:ea typeface="Calibri"/>
                          <a:cs typeface="Calibri"/>
                          <a:sym typeface="Calibri"/>
                        </a:rPr>
                        <a:t>8KB</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FF0000"/>
                          </a:highlight>
                          <a:latin typeface="Calibri"/>
                          <a:ea typeface="Calibri"/>
                          <a:cs typeface="Calibri"/>
                          <a:sym typeface="Calibri"/>
                        </a:rPr>
                        <a:t>2</a:t>
                      </a:r>
                      <a:r>
                        <a:rPr lang="en" sz="1000">
                          <a:solidFill>
                            <a:schemeClr val="dk1"/>
                          </a:solidFill>
                          <a:highlight>
                            <a:srgbClr val="FF0000"/>
                          </a:highlight>
                          <a:latin typeface="Calibri"/>
                          <a:ea typeface="Calibri"/>
                          <a:cs typeface="Calibri"/>
                          <a:sym typeface="Calibri"/>
                        </a:rPr>
                        <a:t>KB</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336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CPU / Microcontroller &gt; 10Mhz</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1.5GHz</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1GHz</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FFFF00"/>
                          </a:highlight>
                          <a:latin typeface="Calibri"/>
                          <a:ea typeface="Calibri"/>
                          <a:cs typeface="Calibri"/>
                          <a:sym typeface="Calibri"/>
                        </a:rPr>
                        <a:t>16MHz</a:t>
                      </a:r>
                      <a:endParaRPr sz="1000">
                        <a:highlight>
                          <a:srgbClr val="FF00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latin typeface="Calibri"/>
                          <a:ea typeface="Calibri"/>
                          <a:cs typeface="Calibri"/>
                          <a:sym typeface="Calibri"/>
                        </a:rPr>
                        <a:t>16MHz</a:t>
                      </a:r>
                      <a:endParaRPr sz="1000">
                        <a:highlight>
                          <a:srgbClr val="FF00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14125">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General-purpose input/output</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highlight>
                            <a:srgbClr val="6AA84F"/>
                          </a:highlight>
                          <a:latin typeface="Calibri"/>
                          <a:ea typeface="Calibri"/>
                          <a:cs typeface="Calibri"/>
                          <a:sym typeface="Calibri"/>
                        </a:rPr>
                        <a:t>40</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highlight>
                            <a:srgbClr val="6AA84F"/>
                          </a:highlight>
                          <a:latin typeface="Calibri"/>
                          <a:ea typeface="Calibri"/>
                          <a:cs typeface="Calibri"/>
                          <a:sym typeface="Calibri"/>
                        </a:rPr>
                        <a:t>40</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highlight>
                            <a:srgbClr val="6AA84F"/>
                          </a:highlight>
                          <a:latin typeface="Calibri"/>
                          <a:ea typeface="Calibri"/>
                          <a:cs typeface="Calibri"/>
                          <a:sym typeface="Calibri"/>
                        </a:rPr>
                        <a:t>54</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highlight>
                            <a:srgbClr val="FFFF00"/>
                          </a:highlight>
                          <a:latin typeface="Calibri"/>
                          <a:ea typeface="Calibri"/>
                          <a:cs typeface="Calibri"/>
                          <a:sym typeface="Calibri"/>
                        </a:rPr>
                        <a:t>14</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41325">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Storage &gt; 36GB</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Micro SD, USB</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Micro SD, Micro USB</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256KB Flash (expandable with add-ons)</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32KB Flash</a:t>
                      </a:r>
                      <a:r>
                        <a:rPr lang="en" sz="1000">
                          <a:solidFill>
                            <a:schemeClr val="dk1"/>
                          </a:solidFill>
                          <a:highlight>
                            <a:srgbClr val="FFFF00"/>
                          </a:highlight>
                          <a:latin typeface="Calibri"/>
                          <a:ea typeface="Calibri"/>
                          <a:cs typeface="Calibri"/>
                          <a:sym typeface="Calibri"/>
                        </a:rPr>
                        <a:t>(expandable with add-ons)</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629225">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Bluetooth Compatibility</a:t>
                      </a:r>
                      <a:endParaRPr sz="1000">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Ethernet, Wi-Fi 4 &amp; 5GHz, Bluetooth 5.0</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latin typeface="Calibri"/>
                          <a:ea typeface="Calibri"/>
                          <a:cs typeface="Calibri"/>
                          <a:sym typeface="Calibri"/>
                        </a:rPr>
                        <a:t>Wi-Fi 4 wireless LAN, Bluetooth 4.1, Bluetooth Low Energy (BLE)</a:t>
                      </a:r>
                      <a:endParaRPr sz="1000">
                        <a:highlight>
                          <a:srgbClr val="6AA84F"/>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Requires Shield Add On</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Requires Shield Add On</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33600">
                <a:tc>
                  <a:txBody>
                    <a:bodyPr/>
                    <a:lstStyle/>
                    <a:p>
                      <a:pPr indent="0" lvl="0" marL="0" rtl="0" algn="l">
                        <a:lnSpc>
                          <a:spcPct val="115000"/>
                        </a:lnSpc>
                        <a:spcBef>
                          <a:spcPts val="0"/>
                        </a:spcBef>
                        <a:spcAft>
                          <a:spcPts val="0"/>
                        </a:spcAft>
                        <a:buNone/>
                      </a:pPr>
                      <a:r>
                        <a:rPr lang="en" sz="1000"/>
                        <a:t>Ports &gt; 2 USB</a:t>
                      </a:r>
                      <a:endParaRPr sz="1000"/>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6AA84F"/>
                          </a:highlight>
                        </a:rPr>
                        <a:t>2 USB 2.0, 2 micro-HDMI</a:t>
                      </a:r>
                      <a:endParaRPr sz="1000">
                        <a:highlight>
                          <a:srgbClr val="6AA84F"/>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rPr>
                        <a:t>1 micro USB, 1 mini HDMI</a:t>
                      </a:r>
                      <a:endParaRPr sz="1000">
                        <a:highlight>
                          <a:srgbClr val="FF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Requires Shield Add On</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latin typeface="Calibri"/>
                          <a:ea typeface="Calibri"/>
                          <a:cs typeface="Calibri"/>
                          <a:sym typeface="Calibri"/>
                        </a:rPr>
                        <a:t>Requires Shield Add On</a:t>
                      </a:r>
                      <a:endParaRPr sz="1000">
                        <a:highlight>
                          <a:srgbClr val="FFFF00"/>
                        </a:highlight>
                        <a:latin typeface="Calibri"/>
                        <a:ea typeface="Calibri"/>
                        <a:cs typeface="Calibri"/>
                        <a:sym typeface="Calibri"/>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33600">
                <a:tc>
                  <a:txBody>
                    <a:bodyPr/>
                    <a:lstStyle/>
                    <a:p>
                      <a:pPr indent="0" lvl="0" marL="0" rtl="0" algn="l">
                        <a:lnSpc>
                          <a:spcPct val="115000"/>
                        </a:lnSpc>
                        <a:spcBef>
                          <a:spcPts val="0"/>
                        </a:spcBef>
                        <a:spcAft>
                          <a:spcPts val="0"/>
                        </a:spcAft>
                        <a:buNone/>
                      </a:pPr>
                      <a:r>
                        <a:rPr lang="en" sz="1000"/>
                        <a:t>Power</a:t>
                      </a:r>
                      <a:endParaRPr sz="1000"/>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FFFF00"/>
                          </a:highlight>
                        </a:rPr>
                        <a:t>5.1V - 3.0A</a:t>
                      </a:r>
                      <a:endParaRPr sz="1000">
                        <a:highlight>
                          <a:srgbClr val="00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00"/>
                          </a:highlight>
                        </a:rPr>
                        <a:t>5.1V - 1.2A</a:t>
                      </a:r>
                      <a:endParaRPr sz="1000">
                        <a:highlight>
                          <a:srgbClr val="FF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6AA84F"/>
                          </a:highlight>
                        </a:rPr>
                        <a:t>9V - 73.19mA</a:t>
                      </a:r>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6AA84F"/>
                          </a:highlight>
                        </a:rPr>
                        <a:t>9V - 98.43mA</a:t>
                      </a:r>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33600">
                <a:tc>
                  <a:txBody>
                    <a:bodyPr/>
                    <a:lstStyle/>
                    <a:p>
                      <a:pPr indent="0" lvl="0" marL="0" rtl="0" algn="l">
                        <a:lnSpc>
                          <a:spcPct val="115000"/>
                        </a:lnSpc>
                        <a:spcBef>
                          <a:spcPts val="0"/>
                        </a:spcBef>
                        <a:spcAft>
                          <a:spcPts val="0"/>
                        </a:spcAft>
                        <a:buNone/>
                      </a:pPr>
                      <a:r>
                        <a:rPr lang="en" sz="1000"/>
                        <a:t>GPS Required</a:t>
                      </a:r>
                      <a:endParaRPr sz="1000"/>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highlight>
                            <a:srgbClr val="FFFF00"/>
                          </a:highlight>
                        </a:rPr>
                        <a:t>Requires module</a:t>
                      </a:r>
                      <a:endParaRPr sz="1000">
                        <a:solidFill>
                          <a:schemeClr val="dk1"/>
                        </a:solidFill>
                        <a:highlight>
                          <a:srgbClr val="FF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rPr>
                        <a:t>Requires module</a:t>
                      </a:r>
                      <a:endParaRPr sz="1000">
                        <a:highlight>
                          <a:srgbClr val="FF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rPr>
                        <a:t>Requires module</a:t>
                      </a:r>
                      <a:endParaRPr sz="1000">
                        <a:solidFill>
                          <a:schemeClr val="dk1"/>
                        </a:solidFill>
                        <a:highlight>
                          <a:srgbClr val="00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00"/>
                          </a:highlight>
                        </a:rPr>
                        <a:t>Requires module</a:t>
                      </a:r>
                      <a:endParaRPr sz="1000">
                        <a:solidFill>
                          <a:schemeClr val="dk1"/>
                        </a:solidFill>
                        <a:highlight>
                          <a:srgbClr val="00FF00"/>
                        </a:highlight>
                      </a:endParaRPr>
                    </a:p>
                  </a:txBody>
                  <a:tcPr marT="10425" marB="91425" marR="10425" marL="1042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
        <p:nvSpPr>
          <p:cNvPr id="174" name="Google Shape;174;p2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Computer Trade Study #2: Comparison</a:t>
            </a:r>
            <a:endParaRPr/>
          </a:p>
        </p:txBody>
      </p:sp>
      <p:sp>
        <p:nvSpPr>
          <p:cNvPr id="181" name="Google Shape;18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Clr>
                <a:schemeClr val="dk1"/>
              </a:buClr>
              <a:buSzPct val="100000"/>
              <a:buChar char="●"/>
            </a:pPr>
            <a:r>
              <a:rPr lang="en" sz="2000">
                <a:solidFill>
                  <a:schemeClr val="dk1"/>
                </a:solidFill>
              </a:rPr>
              <a:t>Raspberry Pi 4:</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Greater processing power and memory compared to Arduino.</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Offers Built-in connectivity options without the need for additional shields.</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Despite shortage, Raspberry Pi 4 with a GPS module can still be acquired for around $185 which is a comparable price to Arduino with required add-ons ($155).</a:t>
            </a:r>
            <a:endParaRPr sz="2000">
              <a:solidFill>
                <a:schemeClr val="dk1"/>
              </a:solidFill>
            </a:endParaRPr>
          </a:p>
          <a:p>
            <a:pPr indent="-346075" lvl="0" marL="457200" rtl="0" algn="l">
              <a:spcBef>
                <a:spcPts val="0"/>
              </a:spcBef>
              <a:spcAft>
                <a:spcPts val="0"/>
              </a:spcAft>
              <a:buClr>
                <a:schemeClr val="dk1"/>
              </a:buClr>
              <a:buSzPct val="100000"/>
              <a:buChar char="●"/>
            </a:pPr>
            <a:r>
              <a:rPr lang="en" sz="2000">
                <a:solidFill>
                  <a:schemeClr val="dk1"/>
                </a:solidFill>
              </a:rPr>
              <a:t>Arduino Mega:</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Has a lower power consumption than the Raspberry pi.</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Requires shields for connectivity options.</a:t>
            </a:r>
            <a:endParaRPr sz="2000">
              <a:solidFill>
                <a:schemeClr val="dk1"/>
              </a:solidFill>
            </a:endParaRPr>
          </a:p>
          <a:p>
            <a:pPr indent="-346075" lvl="1" marL="914400" rtl="0" algn="l">
              <a:spcBef>
                <a:spcPts val="0"/>
              </a:spcBef>
              <a:spcAft>
                <a:spcPts val="0"/>
              </a:spcAft>
              <a:buClr>
                <a:schemeClr val="dk1"/>
              </a:buClr>
              <a:buSzPct val="100000"/>
              <a:buChar char="○"/>
            </a:pPr>
            <a:r>
              <a:rPr lang="en" sz="2000">
                <a:solidFill>
                  <a:schemeClr val="dk1"/>
                </a:solidFill>
              </a:rPr>
              <a:t>Uses a variant of C++, while Raspberry pi supports Python, C and C++</a:t>
            </a:r>
            <a:endParaRPr sz="2000">
              <a:solidFill>
                <a:schemeClr val="dk1"/>
              </a:solidFill>
            </a:endParaRPr>
          </a:p>
          <a:p>
            <a:pPr indent="-346075" lvl="0" marL="457200" rtl="0" algn="l">
              <a:spcBef>
                <a:spcPts val="0"/>
              </a:spcBef>
              <a:spcAft>
                <a:spcPts val="0"/>
              </a:spcAft>
              <a:buClr>
                <a:schemeClr val="dk1"/>
              </a:buClr>
              <a:buSzPct val="100000"/>
              <a:buChar char="●"/>
            </a:pPr>
            <a:r>
              <a:rPr lang="en" sz="2000">
                <a:solidFill>
                  <a:schemeClr val="dk1"/>
                </a:solidFill>
              </a:rPr>
              <a:t>Both Raspberry pi and Arduino would require a GPS module</a:t>
            </a:r>
            <a:endParaRPr sz="2000">
              <a:solidFill>
                <a:schemeClr val="dk1"/>
              </a:solidFill>
            </a:endParaRPr>
          </a:p>
        </p:txBody>
      </p:sp>
      <p:sp>
        <p:nvSpPr>
          <p:cNvPr id="182" name="Google Shape;182;p2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Computer Trade Study #3: Decision</a:t>
            </a:r>
            <a:endParaRPr/>
          </a:p>
        </p:txBody>
      </p:sp>
      <p:sp>
        <p:nvSpPr>
          <p:cNvPr id="189" name="Google Shape;189;p29"/>
          <p:cNvSpPr txBox="1"/>
          <p:nvPr>
            <p:ph idx="1" type="body"/>
          </p:nvPr>
        </p:nvSpPr>
        <p:spPr>
          <a:xfrm>
            <a:off x="311700" y="1152475"/>
            <a:ext cx="6360000" cy="3990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dk1"/>
              </a:buClr>
              <a:buSzPts val="2000"/>
              <a:buChar char="●"/>
            </a:pPr>
            <a:r>
              <a:rPr lang="en" sz="2000">
                <a:solidFill>
                  <a:schemeClr val="dk1"/>
                </a:solidFill>
              </a:rPr>
              <a:t>Raspberry Pi 4 meets all necessary requirements with the exception of GPS which requires a module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Provides a reliable and powerful platform for the System</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Raspberry Pi supports Python, a versatile and powerful programming language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Python offers extensive online resources and ease of use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Enhances the System's development and adaptability</a:t>
            </a:r>
            <a:endParaRPr sz="2000">
              <a:solidFill>
                <a:schemeClr val="dk1"/>
              </a:solidFill>
            </a:endParaRPr>
          </a:p>
        </p:txBody>
      </p:sp>
      <p:pic>
        <p:nvPicPr>
          <p:cNvPr id="190" name="Google Shape;190;p29"/>
          <p:cNvPicPr preferRelativeResize="0"/>
          <p:nvPr/>
        </p:nvPicPr>
        <p:blipFill>
          <a:blip r:embed="rId3">
            <a:alphaModFix/>
          </a:blip>
          <a:stretch>
            <a:fillRect/>
          </a:stretch>
        </p:blipFill>
        <p:spPr>
          <a:xfrm>
            <a:off x="6196125" y="733750"/>
            <a:ext cx="3039875" cy="3039875"/>
          </a:xfrm>
          <a:prstGeom prst="rect">
            <a:avLst/>
          </a:prstGeom>
          <a:noFill/>
          <a:ln>
            <a:noFill/>
          </a:ln>
        </p:spPr>
      </p:pic>
      <p:sp>
        <p:nvSpPr>
          <p:cNvPr id="191" name="Google Shape;191;p2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Software</a:t>
            </a:r>
            <a:r>
              <a:rPr lang="en"/>
              <a:t>: Requirements</a:t>
            </a:r>
            <a:endParaRPr/>
          </a:p>
        </p:txBody>
      </p:sp>
      <p:sp>
        <p:nvSpPr>
          <p:cNvPr id="198" name="Google Shape;198;p30"/>
          <p:cNvSpPr txBox="1"/>
          <p:nvPr>
            <p:ph idx="1" type="body"/>
          </p:nvPr>
        </p:nvSpPr>
        <p:spPr>
          <a:xfrm>
            <a:off x="311700" y="1002850"/>
            <a:ext cx="8520600" cy="37395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2000">
                <a:solidFill>
                  <a:schemeClr val="dk1"/>
                </a:solidFill>
              </a:rPr>
              <a:t>Specific requirements: PER-3, I/O-2, I/O-3, I/O-4, COST-1</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2000">
                <a:solidFill>
                  <a:schemeClr val="dk1"/>
                </a:solidFill>
                <a:latin typeface="Calibri"/>
                <a:ea typeface="Calibri"/>
                <a:cs typeface="Calibri"/>
                <a:sym typeface="Calibri"/>
              </a:rPr>
              <a:t>Based off of these requirements, the software shall:</a:t>
            </a:r>
            <a:endParaRPr sz="2000">
              <a:solidFill>
                <a:schemeClr val="dk1"/>
              </a:solidFill>
              <a:latin typeface="Calibri"/>
              <a:ea typeface="Calibri"/>
              <a:cs typeface="Calibri"/>
              <a:sym typeface="Calibri"/>
            </a:endParaRPr>
          </a:p>
          <a:p>
            <a:pPr indent="-355600" lvl="0" marL="457200" rtl="0" algn="l">
              <a:lnSpc>
                <a:spcPct val="90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Di</a:t>
            </a:r>
            <a:r>
              <a:rPr lang="en" sz="2000">
                <a:solidFill>
                  <a:schemeClr val="dk1"/>
                </a:solidFill>
                <a:latin typeface="Calibri"/>
                <a:ea typeface="Calibri"/>
                <a:cs typeface="Calibri"/>
                <a:sym typeface="Calibri"/>
              </a:rPr>
              <a:t>splay s</a:t>
            </a:r>
            <a:r>
              <a:rPr lang="en" sz="2000">
                <a:solidFill>
                  <a:schemeClr val="dk1"/>
                </a:solidFill>
                <a:latin typeface="Calibri"/>
                <a:ea typeface="Calibri"/>
                <a:cs typeface="Calibri"/>
                <a:sym typeface="Calibri"/>
              </a:rPr>
              <a:t>ystem status and task progress on client side</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Allow user to monitor and control the system remotely</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Manage data storage, offloading, and task execution autonomously</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Be able to plot averaged frequency vs time, and signal strength vs time</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Be able to select timed throughout the recording to view the signal at that moment</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2000">
                <a:solidFill>
                  <a:schemeClr val="dk1"/>
                </a:solidFill>
                <a:latin typeface="Calibri"/>
                <a:ea typeface="Calibri"/>
                <a:cs typeface="Calibri"/>
                <a:sym typeface="Calibri"/>
              </a:rPr>
              <a:t>In addition, the software should:</a:t>
            </a:r>
            <a:endParaRPr sz="2000">
              <a:solidFill>
                <a:schemeClr val="dk1"/>
              </a:solidFill>
              <a:latin typeface="Calibri"/>
              <a:ea typeface="Calibri"/>
              <a:cs typeface="Calibri"/>
              <a:sym typeface="Calibri"/>
            </a:endParaRPr>
          </a:p>
          <a:p>
            <a:pPr indent="-355600" lvl="0" marL="457200" rtl="0" algn="l">
              <a:lnSpc>
                <a:spcPct val="90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Provide an intuitive graphical user interface for ease of operation</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Communicate with the onboard computer via bluetooth. </a:t>
            </a:r>
            <a:endParaRPr sz="2000">
              <a:solidFill>
                <a:schemeClr val="dk1"/>
              </a:solidFill>
              <a:latin typeface="Calibri"/>
              <a:ea typeface="Calibri"/>
              <a:cs typeface="Calibri"/>
              <a:sym typeface="Calibri"/>
            </a:endParaRPr>
          </a:p>
        </p:txBody>
      </p:sp>
      <p:sp>
        <p:nvSpPr>
          <p:cNvPr id="199" name="Google Shape;199;p3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Operations Software</a:t>
            </a:r>
            <a:r>
              <a:rPr lang="en"/>
              <a:t> </a:t>
            </a:r>
            <a:r>
              <a:rPr lang="en"/>
              <a:t>Trade Study: Buy or Build</a:t>
            </a:r>
            <a:endParaRPr/>
          </a:p>
        </p:txBody>
      </p:sp>
      <p:sp>
        <p:nvSpPr>
          <p:cNvPr id="206" name="Google Shape;206;p31"/>
          <p:cNvSpPr txBox="1"/>
          <p:nvPr>
            <p:ph idx="1" type="body"/>
          </p:nvPr>
        </p:nvSpPr>
        <p:spPr>
          <a:xfrm>
            <a:off x="311700" y="1152475"/>
            <a:ext cx="5853000" cy="3990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System software consists of two main components: client side and slave computer side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Communication between components via Bluetooth</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Due to unique and specific requirements, commercial software options are insufficient</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Custom software development is necessary to fulfill project requirements</a:t>
            </a:r>
            <a:endParaRPr sz="2000">
              <a:solidFill>
                <a:schemeClr val="dk1"/>
              </a:solidFill>
            </a:endParaRPr>
          </a:p>
          <a:p>
            <a:pPr indent="0" lvl="0" marL="0" rtl="0" algn="l">
              <a:spcBef>
                <a:spcPts val="1200"/>
              </a:spcBef>
              <a:spcAft>
                <a:spcPts val="1200"/>
              </a:spcAft>
              <a:buNone/>
            </a:pPr>
            <a:r>
              <a:t/>
            </a:r>
            <a:endParaRPr sz="2000">
              <a:solidFill>
                <a:schemeClr val="dk1"/>
              </a:solidFill>
            </a:endParaRPr>
          </a:p>
        </p:txBody>
      </p:sp>
      <p:sp>
        <p:nvSpPr>
          <p:cNvPr id="207" name="Google Shape;207;p3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1"/>
          <p:cNvPicPr preferRelativeResize="0"/>
          <p:nvPr/>
        </p:nvPicPr>
        <p:blipFill>
          <a:blip r:embed="rId3">
            <a:alphaModFix/>
          </a:blip>
          <a:stretch>
            <a:fillRect/>
          </a:stretch>
        </p:blipFill>
        <p:spPr>
          <a:xfrm>
            <a:off x="5112525" y="1251000"/>
            <a:ext cx="4388449" cy="2742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62" name="Google Shape;62;p14"/>
          <p:cNvSpPr txBox="1"/>
          <p:nvPr>
            <p:ph idx="1" type="body"/>
          </p:nvPr>
        </p:nvSpPr>
        <p:spPr>
          <a:xfrm>
            <a:off x="311700" y="1017725"/>
            <a:ext cx="8520600" cy="3991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mfortaa Medium"/>
                <a:ea typeface="Comfortaa Medium"/>
                <a:cs typeface="Comfortaa Medium"/>
                <a:sym typeface="Comfortaa Medium"/>
              </a:rPr>
              <a:t>The L-Band Satellite Tracking and Characterization System is a portable ground </a:t>
            </a:r>
            <a:r>
              <a:rPr lang="en">
                <a:solidFill>
                  <a:schemeClr val="dk1"/>
                </a:solidFill>
                <a:latin typeface="Comfortaa Medium"/>
                <a:ea typeface="Comfortaa Medium"/>
                <a:cs typeface="Comfortaa Medium"/>
                <a:sym typeface="Comfortaa Medium"/>
              </a:rPr>
              <a:t>station </a:t>
            </a:r>
            <a:r>
              <a:rPr lang="en">
                <a:solidFill>
                  <a:schemeClr val="dk1"/>
                </a:solidFill>
                <a:latin typeface="Comfortaa Medium"/>
                <a:ea typeface="Comfortaa Medium"/>
                <a:cs typeface="Comfortaa Medium"/>
                <a:sym typeface="Comfortaa Medium"/>
              </a:rPr>
              <a:t>designed for use in radio telescope interference research. </a:t>
            </a:r>
            <a:endParaRPr>
              <a:solidFill>
                <a:schemeClr val="dk1"/>
              </a:solidFill>
              <a:latin typeface="Comfortaa Medium"/>
              <a:ea typeface="Comfortaa Medium"/>
              <a:cs typeface="Comfortaa Medium"/>
              <a:sym typeface="Comfortaa Medium"/>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omfortaa Medium"/>
              <a:ea typeface="Comfortaa Medium"/>
              <a:cs typeface="Comfortaa Medium"/>
              <a:sym typeface="Comfortaa Medium"/>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omfortaa Medium"/>
                <a:ea typeface="Comfortaa Medium"/>
                <a:cs typeface="Comfortaa Medium"/>
                <a:sym typeface="Comfortaa Medium"/>
              </a:rPr>
              <a:t>It consists of six subsystems:</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An onboard computing platform</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 wireless operations software system</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 motorized azimuth and elevation mount</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 sensitive receiver</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 high-gain antenna</a:t>
            </a:r>
            <a:endParaRPr>
              <a:solidFill>
                <a:schemeClr val="dk1"/>
              </a:solidFill>
              <a:latin typeface="Comfortaa Medium"/>
              <a:ea typeface="Comfortaa Medium"/>
              <a:cs typeface="Comfortaa Medium"/>
              <a:sym typeface="Comfortaa Medium"/>
            </a:endParaRPr>
          </a:p>
          <a:p>
            <a:pPr indent="-342900" lvl="0" marL="457200" rtl="0" algn="l">
              <a:lnSpc>
                <a:spcPct val="150000"/>
              </a:lnSpc>
              <a:spcBef>
                <a:spcPts val="0"/>
              </a:spcBef>
              <a:spcAft>
                <a:spcPts val="0"/>
              </a:spcAft>
              <a:buClr>
                <a:schemeClr val="dk1"/>
              </a:buClr>
              <a:buSzPts val="1800"/>
              <a:buFont typeface="Comfortaa Medium"/>
              <a:buAutoNum type="arabicPeriod"/>
            </a:pPr>
            <a:r>
              <a:rPr lang="en">
                <a:solidFill>
                  <a:schemeClr val="dk1"/>
                </a:solidFill>
                <a:latin typeface="Comfortaa Medium"/>
                <a:ea typeface="Comfortaa Medium"/>
                <a:cs typeface="Comfortaa Medium"/>
                <a:sym typeface="Comfortaa Medium"/>
              </a:rPr>
              <a:t>A power system</a:t>
            </a:r>
            <a:endParaRPr/>
          </a:p>
        </p:txBody>
      </p:sp>
      <p:sp>
        <p:nvSpPr>
          <p:cNvPr id="63" name="Google Shape;63;p1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Operations Software</a:t>
            </a:r>
            <a:r>
              <a:rPr lang="en"/>
              <a:t> </a:t>
            </a:r>
            <a:r>
              <a:rPr lang="en"/>
              <a:t>Components </a:t>
            </a:r>
            <a:r>
              <a:rPr lang="en"/>
              <a:t>and Data Processing</a:t>
            </a:r>
            <a:endParaRPr/>
          </a:p>
        </p:txBody>
      </p:sp>
      <p:sp>
        <p:nvSpPr>
          <p:cNvPr id="215" name="Google Shape;215;p32"/>
          <p:cNvSpPr txBox="1"/>
          <p:nvPr>
            <p:ph idx="1" type="body"/>
          </p:nvPr>
        </p:nvSpPr>
        <p:spPr>
          <a:xfrm>
            <a:off x="311700" y="1152475"/>
            <a:ext cx="7908000" cy="3990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Develop two specific software components: client side and slave side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Both components will be programmed in Python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Communication via Bluetooth</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System receives raw IQ samples as an array of imaginary and real numbers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IQ samples combined with sample rate, center frequency, and recording time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Data saved as binary files in SSD storage for later offloading</a:t>
            </a:r>
            <a:endParaRPr sz="2000">
              <a:solidFill>
                <a:schemeClr val="dk1"/>
              </a:solidFill>
            </a:endParaRPr>
          </a:p>
        </p:txBody>
      </p:sp>
      <p:sp>
        <p:nvSpPr>
          <p:cNvPr id="216" name="Google Shape;216;p3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Client Software: GUI Features</a:t>
            </a:r>
            <a:endParaRPr/>
          </a:p>
        </p:txBody>
      </p:sp>
      <p:sp>
        <p:nvSpPr>
          <p:cNvPr id="223" name="Google Shape;223;p33"/>
          <p:cNvSpPr txBox="1"/>
          <p:nvPr>
            <p:ph idx="1" type="body"/>
          </p:nvPr>
        </p:nvSpPr>
        <p:spPr>
          <a:xfrm>
            <a:off x="311700" y="1152475"/>
            <a:ext cx="5619900" cy="3990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dk1"/>
              </a:buClr>
              <a:buSzPts val="2000"/>
              <a:buChar char="●"/>
            </a:pPr>
            <a:r>
              <a:rPr lang="en" sz="2000">
                <a:solidFill>
                  <a:schemeClr val="dk1"/>
                </a:solidFill>
              </a:rPr>
              <a:t>GUI allows manual TLE input or submission via txt file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Displays lists of recordings on both slave and client devices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Enables selection of recordings on slave device for offloading or deletion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Allows selection of recordings on client side for plotting averaged spectrum vs. time and signal strength vs. time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GUI accepts fixed azimuth and elevation inputs for testing purposes</a:t>
            </a:r>
            <a:endParaRPr sz="2000">
              <a:solidFill>
                <a:schemeClr val="dk1"/>
              </a:solidFill>
            </a:endParaRPr>
          </a:p>
        </p:txBody>
      </p:sp>
      <p:sp>
        <p:nvSpPr>
          <p:cNvPr id="224" name="Google Shape;224;p3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t (software) - Wikipedia" id="225" name="Google Shape;225;p33"/>
          <p:cNvPicPr preferRelativeResize="0"/>
          <p:nvPr/>
        </p:nvPicPr>
        <p:blipFill>
          <a:blip r:embed="rId3">
            <a:alphaModFix/>
          </a:blip>
          <a:stretch>
            <a:fillRect/>
          </a:stretch>
        </p:blipFill>
        <p:spPr>
          <a:xfrm>
            <a:off x="6122975" y="1100075"/>
            <a:ext cx="2423901" cy="1729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 </a:t>
            </a:r>
            <a:r>
              <a:rPr lang="en"/>
              <a:t>Mockup</a:t>
            </a:r>
            <a:endParaRPr/>
          </a:p>
        </p:txBody>
      </p:sp>
      <p:pic>
        <p:nvPicPr>
          <p:cNvPr id="231" name="Google Shape;231;p34"/>
          <p:cNvPicPr preferRelativeResize="0"/>
          <p:nvPr/>
        </p:nvPicPr>
        <p:blipFill>
          <a:blip r:embed="rId3">
            <a:alphaModFix/>
          </a:blip>
          <a:stretch>
            <a:fillRect/>
          </a:stretch>
        </p:blipFill>
        <p:spPr>
          <a:xfrm>
            <a:off x="1092063" y="1017725"/>
            <a:ext cx="6959883"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System: Requirements</a:t>
            </a:r>
            <a:endParaRPr sz="2800"/>
          </a:p>
        </p:txBody>
      </p:sp>
      <p:sp>
        <p:nvSpPr>
          <p:cNvPr id="238" name="Google Shape;238;p35"/>
          <p:cNvSpPr txBox="1"/>
          <p:nvPr/>
        </p:nvSpPr>
        <p:spPr>
          <a:xfrm>
            <a:off x="31000" y="926025"/>
            <a:ext cx="7816800" cy="805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1000"/>
              </a:spcBef>
              <a:spcAft>
                <a:spcPts val="0"/>
              </a:spcAft>
              <a:buClr>
                <a:schemeClr val="dk1"/>
              </a:buClr>
              <a:buSzPts val="1600"/>
              <a:buAutoNum type="arabicPeriod"/>
            </a:pPr>
            <a:r>
              <a:rPr lang="en" sz="1600">
                <a:solidFill>
                  <a:schemeClr val="dk1"/>
                </a:solidFill>
              </a:rPr>
              <a:t>Specific Requirements: FUN-1, ME-1, ME-2, ME-4, ENV-1, I/O-4, COST-1</a:t>
            </a:r>
            <a:endParaRPr sz="1600">
              <a:solidFill>
                <a:schemeClr val="dk1"/>
              </a:solidFill>
            </a:endParaRPr>
          </a:p>
          <a:p>
            <a:pPr indent="0" lvl="0" marL="0" rtl="0" algn="l">
              <a:lnSpc>
                <a:spcPct val="150000"/>
              </a:lnSpc>
              <a:spcBef>
                <a:spcPts val="1000"/>
              </a:spcBef>
              <a:spcAft>
                <a:spcPts val="1000"/>
              </a:spcAft>
              <a:buNone/>
            </a:pPr>
            <a:r>
              <a:t/>
            </a:r>
            <a:endParaRPr sz="800"/>
          </a:p>
        </p:txBody>
      </p:sp>
      <p:sp>
        <p:nvSpPr>
          <p:cNvPr id="239" name="Google Shape;239;p3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txBox="1"/>
          <p:nvPr/>
        </p:nvSpPr>
        <p:spPr>
          <a:xfrm>
            <a:off x="31000" y="1327825"/>
            <a:ext cx="5817300" cy="3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a:t>From these, the rotator must:</a:t>
            </a:r>
            <a:endParaRPr/>
          </a:p>
          <a:p>
            <a:pPr indent="-317500" lvl="0" marL="457200" rtl="0" algn="l">
              <a:lnSpc>
                <a:spcPct val="115000"/>
              </a:lnSpc>
              <a:spcBef>
                <a:spcPts val="1000"/>
              </a:spcBef>
              <a:spcAft>
                <a:spcPts val="0"/>
              </a:spcAft>
              <a:buSzPts val="1400"/>
              <a:buChar char="●"/>
            </a:pPr>
            <a:r>
              <a:rPr lang="en"/>
              <a:t>Include a two-dimensional rotation system.</a:t>
            </a:r>
            <a:endParaRPr/>
          </a:p>
          <a:p>
            <a:pPr indent="-317500" lvl="0" marL="457200" rtl="0" algn="l">
              <a:lnSpc>
                <a:spcPct val="115000"/>
              </a:lnSpc>
              <a:spcBef>
                <a:spcPts val="1000"/>
              </a:spcBef>
              <a:spcAft>
                <a:spcPts val="0"/>
              </a:spcAft>
              <a:buSzPts val="1400"/>
              <a:buChar char="●"/>
            </a:pPr>
            <a:r>
              <a:rPr lang="en"/>
              <a:t>Meet the rotational torque requirement to support our antenna at an Azimuth angle of 0</a:t>
            </a:r>
            <a:r>
              <a:rPr lang="en">
                <a:solidFill>
                  <a:schemeClr val="dk1"/>
                </a:solidFill>
              </a:rPr>
              <a:t>°</a:t>
            </a:r>
            <a:r>
              <a:rPr lang="en"/>
              <a:t> - 360</a:t>
            </a:r>
            <a:r>
              <a:rPr lang="en">
                <a:solidFill>
                  <a:schemeClr val="dk1"/>
                </a:solidFill>
              </a:rPr>
              <a:t>° and Elevation angle of 0° - 180°</a:t>
            </a:r>
            <a:r>
              <a:rPr lang="en"/>
              <a:t>.</a:t>
            </a:r>
            <a:endParaRPr/>
          </a:p>
          <a:p>
            <a:pPr indent="-317500" lvl="0" marL="457200" rtl="0" algn="l">
              <a:lnSpc>
                <a:spcPct val="115000"/>
              </a:lnSpc>
              <a:spcBef>
                <a:spcPts val="1000"/>
              </a:spcBef>
              <a:spcAft>
                <a:spcPts val="0"/>
              </a:spcAft>
              <a:buSzPts val="1400"/>
              <a:buChar char="●"/>
            </a:pPr>
            <a:r>
              <a:rPr lang="en"/>
              <a:t>Have the rotational speed and continuous operational time necessary to track satellites during their orbit.</a:t>
            </a:r>
            <a:endParaRPr/>
          </a:p>
          <a:p>
            <a:pPr indent="-317500" lvl="0" marL="457200" rtl="0" algn="l">
              <a:lnSpc>
                <a:spcPct val="115000"/>
              </a:lnSpc>
              <a:spcBef>
                <a:spcPts val="1000"/>
              </a:spcBef>
              <a:spcAft>
                <a:spcPts val="0"/>
              </a:spcAft>
              <a:buSzPts val="1400"/>
              <a:buChar char="●"/>
            </a:pPr>
            <a:r>
              <a:rPr lang="en">
                <a:solidFill>
                  <a:schemeClr val="dk1"/>
                </a:solidFill>
              </a:rPr>
              <a:t>Be USB capable, and able to communicate with the onboard computer over a USB connection.</a:t>
            </a:r>
            <a:endParaRPr/>
          </a:p>
          <a:p>
            <a:pPr indent="0" lvl="0" marL="0" rtl="0" algn="l">
              <a:lnSpc>
                <a:spcPct val="115000"/>
              </a:lnSpc>
              <a:spcBef>
                <a:spcPts val="1000"/>
              </a:spcBef>
              <a:spcAft>
                <a:spcPts val="0"/>
              </a:spcAft>
              <a:buNone/>
            </a:pPr>
            <a:r>
              <a:rPr lang="en"/>
              <a:t>In addition, the rotator should:</a:t>
            </a:r>
            <a:endParaRPr/>
          </a:p>
          <a:p>
            <a:pPr indent="0" lvl="0" marL="0" rtl="0" algn="l">
              <a:lnSpc>
                <a:spcPct val="115000"/>
              </a:lnSpc>
              <a:spcBef>
                <a:spcPts val="1000"/>
              </a:spcBef>
              <a:spcAft>
                <a:spcPts val="0"/>
              </a:spcAft>
              <a:buNone/>
            </a:pPr>
            <a:r>
              <a:rPr lang="en">
                <a:solidFill>
                  <a:schemeClr val="dk1"/>
                </a:solidFill>
              </a:rPr>
              <a:t>Remain under a total weight of 25 Kg and cost less than $1250 for the rotator and all required additional systems. </a:t>
            </a:r>
            <a:endParaRPr>
              <a:solidFill>
                <a:schemeClr val="dk1"/>
              </a:solidFill>
            </a:endParaRPr>
          </a:p>
          <a:p>
            <a:pPr indent="0" lvl="0" marL="0" rtl="0" algn="l">
              <a:lnSpc>
                <a:spcPct val="115000"/>
              </a:lnSpc>
              <a:spcBef>
                <a:spcPts val="0"/>
              </a:spcBef>
              <a:spcAft>
                <a:spcPts val="0"/>
              </a:spcAft>
              <a:buNone/>
            </a:pPr>
            <a:r>
              <a:rPr lang="en">
                <a:solidFill>
                  <a:schemeClr val="dk1"/>
                </a:solidFill>
              </a:rPr>
              <a:t>(</a:t>
            </a:r>
            <a:r>
              <a:rPr lang="en" sz="1000">
                <a:solidFill>
                  <a:schemeClr val="dk1"/>
                </a:solidFill>
              </a:rPr>
              <a:t>Average carrying capacity = ~25 Kg of average male, 16 Kg for average female by HSE Standards)</a:t>
            </a:r>
            <a:endParaRPr>
              <a:solidFill>
                <a:schemeClr val="dk1"/>
              </a:solidFill>
            </a:endParaRPr>
          </a:p>
        </p:txBody>
      </p:sp>
      <p:pic>
        <p:nvPicPr>
          <p:cNvPr id="241" name="Google Shape;241;p35"/>
          <p:cNvPicPr preferRelativeResize="0"/>
          <p:nvPr/>
        </p:nvPicPr>
        <p:blipFill>
          <a:blip r:embed="rId3">
            <a:alphaModFix/>
          </a:blip>
          <a:stretch>
            <a:fillRect/>
          </a:stretch>
        </p:blipFill>
        <p:spPr>
          <a:xfrm>
            <a:off x="5764125" y="1649250"/>
            <a:ext cx="2857537" cy="3117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System: Technical Data</a:t>
            </a:r>
            <a:endParaRPr sz="2800"/>
          </a:p>
        </p:txBody>
      </p:sp>
      <p:sp>
        <p:nvSpPr>
          <p:cNvPr id="248" name="Google Shape;248;p3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txBox="1"/>
          <p:nvPr/>
        </p:nvSpPr>
        <p:spPr>
          <a:xfrm>
            <a:off x="199500" y="4226075"/>
            <a:ext cx="92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Antennas/mast should not exceed 60% of the maximum rating, to ensure a safety margin - G1000DXA User Manual</a:t>
            </a:r>
            <a:endParaRPr/>
          </a:p>
        </p:txBody>
      </p:sp>
      <p:pic>
        <p:nvPicPr>
          <p:cNvPr id="250" name="Google Shape;250;p36"/>
          <p:cNvPicPr preferRelativeResize="0"/>
          <p:nvPr/>
        </p:nvPicPr>
        <p:blipFill>
          <a:blip r:embed="rId3">
            <a:alphaModFix/>
          </a:blip>
          <a:stretch>
            <a:fillRect/>
          </a:stretch>
        </p:blipFill>
        <p:spPr>
          <a:xfrm>
            <a:off x="52675" y="1061975"/>
            <a:ext cx="8739355" cy="32201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Decision: The Yaesu G-5500DC</a:t>
            </a:r>
            <a:endParaRPr sz="2800"/>
          </a:p>
        </p:txBody>
      </p:sp>
      <p:pic>
        <p:nvPicPr>
          <p:cNvPr id="257" name="Google Shape;257;p37"/>
          <p:cNvPicPr preferRelativeResize="0"/>
          <p:nvPr/>
        </p:nvPicPr>
        <p:blipFill>
          <a:blip r:embed="rId3">
            <a:alphaModFix/>
          </a:blip>
          <a:stretch>
            <a:fillRect/>
          </a:stretch>
        </p:blipFill>
        <p:spPr>
          <a:xfrm>
            <a:off x="4943475" y="1069975"/>
            <a:ext cx="3543113" cy="3949700"/>
          </a:xfrm>
          <a:prstGeom prst="rect">
            <a:avLst/>
          </a:prstGeom>
          <a:noFill/>
          <a:ln>
            <a:noFill/>
          </a:ln>
        </p:spPr>
      </p:pic>
      <p:sp>
        <p:nvSpPr>
          <p:cNvPr id="258" name="Google Shape;258;p37"/>
          <p:cNvSpPr txBox="1"/>
          <p:nvPr/>
        </p:nvSpPr>
        <p:spPr>
          <a:xfrm>
            <a:off x="0" y="889000"/>
            <a:ext cx="5276400" cy="422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lang="en">
                <a:solidFill>
                  <a:schemeClr val="dk1"/>
                </a:solidFill>
              </a:rPr>
              <a:t>Pros:</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High vertical mounting capacity / rotational load-bearing capabilities relative to competitors.</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Easy installation (Comes with build kit and required components).</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Provided external controller and calibration tests.</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Commonly used / trusted, online implementation tutorials and proofs of concept provided.</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Yaesu motors widely supported, various coding libraries across different languages developed for Yaesu.</a:t>
            </a:r>
            <a:endParaRPr>
              <a:solidFill>
                <a:schemeClr val="dk1"/>
              </a:solidFill>
            </a:endParaRPr>
          </a:p>
          <a:p>
            <a:pPr indent="0" lvl="0" marL="0" rtl="0" algn="l">
              <a:lnSpc>
                <a:spcPct val="100000"/>
              </a:lnSpc>
              <a:spcBef>
                <a:spcPts val="1000"/>
              </a:spcBef>
              <a:spcAft>
                <a:spcPts val="0"/>
              </a:spcAft>
              <a:buNone/>
            </a:pPr>
            <a:r>
              <a:rPr lang="en">
                <a:solidFill>
                  <a:schemeClr val="dk1"/>
                </a:solidFill>
              </a:rPr>
              <a:t>Cons:</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Does not directly link with USB, and needs addons to achieve this functionality.</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Needs additional components to be portably mounted.</a:t>
            </a:r>
            <a:endParaRPr>
              <a:solidFill>
                <a:schemeClr val="dk1"/>
              </a:solidFill>
            </a:endParaRPr>
          </a:p>
        </p:txBody>
      </p:sp>
      <p:sp>
        <p:nvSpPr>
          <p:cNvPr id="259" name="Google Shape;259;p3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txBox="1"/>
          <p:nvPr>
            <p:ph type="ctrTitle"/>
          </p:nvPr>
        </p:nvSpPr>
        <p:spPr>
          <a:xfrm>
            <a:off x="313625" y="131800"/>
            <a:ext cx="8520600" cy="63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Mount Addon: JZG GS-232B</a:t>
            </a:r>
            <a:endParaRPr sz="2800"/>
          </a:p>
        </p:txBody>
      </p:sp>
      <p:sp>
        <p:nvSpPr>
          <p:cNvPr id="266" name="Google Shape;266;p3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8"/>
          <p:cNvPicPr preferRelativeResize="0"/>
          <p:nvPr/>
        </p:nvPicPr>
        <p:blipFill>
          <a:blip r:embed="rId3">
            <a:alphaModFix/>
          </a:blip>
          <a:stretch>
            <a:fillRect/>
          </a:stretch>
        </p:blipFill>
        <p:spPr>
          <a:xfrm>
            <a:off x="313625" y="1859237"/>
            <a:ext cx="3522500" cy="2356125"/>
          </a:xfrm>
          <a:prstGeom prst="rect">
            <a:avLst/>
          </a:prstGeom>
          <a:noFill/>
          <a:ln>
            <a:noFill/>
          </a:ln>
        </p:spPr>
      </p:pic>
      <p:sp>
        <p:nvSpPr>
          <p:cNvPr id="268" name="Google Shape;268;p38"/>
          <p:cNvSpPr txBox="1"/>
          <p:nvPr/>
        </p:nvSpPr>
        <p:spPr>
          <a:xfrm>
            <a:off x="3987375" y="1007500"/>
            <a:ext cx="4215900" cy="40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600">
                <a:solidFill>
                  <a:schemeClr val="dk1"/>
                </a:solidFill>
              </a:rPr>
              <a:t>The GS-232B interface enables USB control of Yaesu antenna rotators.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Compatible with most radio software packages (PyHamTools = previously tested program), Command Reference Page provided.</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Made in the UK, required shipping to the United States.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Total price of system = £95.00 or $116.85.</a:t>
            </a:r>
            <a:endParaRPr sz="1600">
              <a:solidFill>
                <a:schemeClr val="dk1"/>
              </a:solidFill>
            </a:endParaRPr>
          </a:p>
          <a:p>
            <a:pPr indent="-330200" lvl="0" marL="457200" rtl="0" algn="l">
              <a:lnSpc>
                <a:spcPct val="115000"/>
              </a:lnSpc>
              <a:spcBef>
                <a:spcPts val="1000"/>
              </a:spcBef>
              <a:spcAft>
                <a:spcPts val="1000"/>
              </a:spcAft>
              <a:buClr>
                <a:schemeClr val="dk1"/>
              </a:buClr>
              <a:buSzPts val="1600"/>
              <a:buChar char="●"/>
            </a:pPr>
            <a:r>
              <a:rPr lang="en" sz="1600">
                <a:solidFill>
                  <a:schemeClr val="dk1"/>
                </a:solidFill>
              </a:rPr>
              <a:t>Total price of additional shipping = £20.00 or $24.60.</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Receiver:</a:t>
            </a:r>
            <a:endParaRPr/>
          </a:p>
        </p:txBody>
      </p:sp>
      <p:sp>
        <p:nvSpPr>
          <p:cNvPr id="275" name="Google Shape;275;p39"/>
          <p:cNvSpPr txBox="1"/>
          <p:nvPr>
            <p:ph idx="1" type="body"/>
          </p:nvPr>
        </p:nvSpPr>
        <p:spPr>
          <a:xfrm>
            <a:off x="148975" y="889000"/>
            <a:ext cx="8520600" cy="41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Relevant Requirements: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FUN-2: The system shall have a receiver noise temperature less than 200k</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FUN-5: The system shall have a &gt;40 dB rejection of 0.5-1350 MHz and 1800-2700 MHz signals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PER-2: The system’s receiver shall have a tunable range between 1550-1700 MHz (1400-1700 MHz desired)</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I/O-6: The system’s software shall be free and open-source</a:t>
            </a:r>
            <a:endParaRPr>
              <a:solidFill>
                <a:schemeClr val="dk1"/>
              </a:solidFill>
            </a:endParaRPr>
          </a:p>
        </p:txBody>
      </p:sp>
      <p:sp>
        <p:nvSpPr>
          <p:cNvPr id="276" name="Google Shape;276;p3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Receiver Trade Study:</a:t>
            </a:r>
            <a:endParaRPr/>
          </a:p>
        </p:txBody>
      </p:sp>
      <p:graphicFrame>
        <p:nvGraphicFramePr>
          <p:cNvPr id="283" name="Google Shape;283;p40"/>
          <p:cNvGraphicFramePr/>
          <p:nvPr/>
        </p:nvGraphicFramePr>
        <p:xfrm>
          <a:off x="423050" y="990400"/>
          <a:ext cx="3000000" cy="3000000"/>
        </p:xfrm>
        <a:graphic>
          <a:graphicData uri="http://schemas.openxmlformats.org/drawingml/2006/table">
            <a:tbl>
              <a:tblPr>
                <a:noFill/>
                <a:tableStyleId>{34353E24-7AB4-4B17-A5B2-0B818E521221}</a:tableStyleId>
              </a:tblPr>
              <a:tblGrid>
                <a:gridCol w="1208900"/>
                <a:gridCol w="2304575"/>
                <a:gridCol w="2304575"/>
                <a:gridCol w="2304575"/>
              </a:tblGrid>
              <a:tr h="609575">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RTL2832U</a:t>
                      </a:r>
                      <a:endParaRPr/>
                    </a:p>
                    <a:p>
                      <a:pPr indent="0" lvl="0" marL="0" rtl="0" algn="ctr">
                        <a:spcBef>
                          <a:spcPts val="0"/>
                        </a:spcBef>
                        <a:spcAft>
                          <a:spcPts val="0"/>
                        </a:spcAft>
                        <a:buNone/>
                      </a:pPr>
                      <a:r>
                        <a:rPr lang="en"/>
                        <a:t>(RTL-SDR)</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SDRPlay RSPDuo</a:t>
                      </a:r>
                      <a:endParaRPr/>
                    </a:p>
                  </a:txBody>
                  <a:tcPr marT="91425" marB="91425" marR="91425" marL="91425" anchor="ctr"/>
                </a:tc>
                <a:tc>
                  <a:txBody>
                    <a:bodyPr/>
                    <a:lstStyle/>
                    <a:p>
                      <a:pPr indent="0" lvl="0" marL="0" rtl="0" algn="ctr">
                        <a:spcBef>
                          <a:spcPts val="0"/>
                        </a:spcBef>
                        <a:spcAft>
                          <a:spcPts val="0"/>
                        </a:spcAft>
                        <a:buNone/>
                      </a:pPr>
                      <a:r>
                        <a:rPr lang="en"/>
                        <a:t>Airspy R2</a:t>
                      </a:r>
                      <a:endParaRPr/>
                    </a:p>
                  </a:txBody>
                  <a:tcPr marT="91425" marB="91425" marR="91425" marL="91425" anchor="ctr"/>
                </a:tc>
              </a:tr>
              <a:tr h="609575">
                <a:tc>
                  <a:txBody>
                    <a:bodyPr/>
                    <a:lstStyle/>
                    <a:p>
                      <a:pPr indent="0" lvl="0" marL="0" rtl="0" algn="ctr">
                        <a:spcBef>
                          <a:spcPts val="0"/>
                        </a:spcBef>
                        <a:spcAft>
                          <a:spcPts val="0"/>
                        </a:spcAft>
                        <a:buNone/>
                      </a:pPr>
                      <a:r>
                        <a:rPr lang="en"/>
                        <a:t>Frequency Range</a:t>
                      </a:r>
                      <a:endParaRPr/>
                    </a:p>
                  </a:txBody>
                  <a:tcPr marT="91425" marB="91425" marR="91425" marL="91425" anchor="ctr"/>
                </a:tc>
                <a:tc>
                  <a:txBody>
                    <a:bodyPr/>
                    <a:lstStyle/>
                    <a:p>
                      <a:pPr indent="0" lvl="0" marL="0" rtl="0" algn="ctr">
                        <a:spcBef>
                          <a:spcPts val="0"/>
                        </a:spcBef>
                        <a:spcAft>
                          <a:spcPts val="0"/>
                        </a:spcAft>
                        <a:buNone/>
                      </a:pPr>
                      <a:r>
                        <a:rPr lang="en">
                          <a:highlight>
                            <a:srgbClr val="6AA84F"/>
                          </a:highlight>
                        </a:rPr>
                        <a:t>24 MHz - 1766 MHz</a:t>
                      </a:r>
                      <a:endParaRPr>
                        <a:highlight>
                          <a:srgbClr val="6AA84F"/>
                        </a:highlight>
                      </a:endParaRPr>
                    </a:p>
                  </a:txBody>
                  <a:tcPr marT="91425" marB="91425" marR="91425" marL="91425" anchor="ctr"/>
                </a:tc>
                <a:tc>
                  <a:txBody>
                    <a:bodyPr/>
                    <a:lstStyle/>
                    <a:p>
                      <a:pPr indent="0" lvl="0" marL="0" rtl="0" algn="ctr">
                        <a:spcBef>
                          <a:spcPts val="0"/>
                        </a:spcBef>
                        <a:spcAft>
                          <a:spcPts val="0"/>
                        </a:spcAft>
                        <a:buNone/>
                      </a:pPr>
                      <a:r>
                        <a:rPr lang="en">
                          <a:highlight>
                            <a:srgbClr val="6AA84F"/>
                          </a:highlight>
                        </a:rPr>
                        <a:t>0.001 MHz - 2000MHz</a:t>
                      </a:r>
                      <a:endParaRPr>
                        <a:highlight>
                          <a:srgbClr val="6AA84F"/>
                        </a:highlight>
                      </a:endParaRPr>
                    </a:p>
                  </a:txBody>
                  <a:tcPr marT="91425" marB="91425" marR="91425" marL="91425" anchor="ctr"/>
                </a:tc>
                <a:tc>
                  <a:txBody>
                    <a:bodyPr/>
                    <a:lstStyle/>
                    <a:p>
                      <a:pPr indent="0" lvl="0" marL="0" rtl="0" algn="ctr">
                        <a:spcBef>
                          <a:spcPts val="0"/>
                        </a:spcBef>
                        <a:spcAft>
                          <a:spcPts val="0"/>
                        </a:spcAft>
                        <a:buNone/>
                      </a:pPr>
                      <a:r>
                        <a:rPr lang="en">
                          <a:highlight>
                            <a:srgbClr val="6AA84F"/>
                          </a:highlight>
                        </a:rPr>
                        <a:t>24 MHz - 1750 MHz</a:t>
                      </a:r>
                      <a:endParaRPr>
                        <a:highlight>
                          <a:srgbClr val="6AA84F"/>
                        </a:highlight>
                      </a:endParaRPr>
                    </a:p>
                  </a:txBody>
                  <a:tcPr marT="91425" marB="91425" marR="91425" marL="91425" anchor="ctr"/>
                </a:tc>
              </a:tr>
              <a:tr h="609575">
                <a:tc>
                  <a:txBody>
                    <a:bodyPr/>
                    <a:lstStyle/>
                    <a:p>
                      <a:pPr indent="0" lvl="0" marL="0" rtl="0" algn="ctr">
                        <a:spcBef>
                          <a:spcPts val="0"/>
                        </a:spcBef>
                        <a:spcAft>
                          <a:spcPts val="0"/>
                        </a:spcAft>
                        <a:buNone/>
                      </a:pPr>
                      <a:r>
                        <a:rPr lang="en"/>
                        <a:t>ADC resolution</a:t>
                      </a:r>
                      <a:endParaRPr/>
                    </a:p>
                  </a:txBody>
                  <a:tcPr marT="91425" marB="91425" marR="91425" marL="91425" anchor="ctr"/>
                </a:tc>
                <a:tc>
                  <a:txBody>
                    <a:bodyPr/>
                    <a:lstStyle/>
                    <a:p>
                      <a:pPr indent="0" lvl="0" marL="0" rtl="0" algn="ctr">
                        <a:spcBef>
                          <a:spcPts val="0"/>
                        </a:spcBef>
                        <a:spcAft>
                          <a:spcPts val="0"/>
                        </a:spcAft>
                        <a:buNone/>
                      </a:pPr>
                      <a:r>
                        <a:rPr lang="en">
                          <a:highlight>
                            <a:srgbClr val="CC4125"/>
                          </a:highlight>
                        </a:rPr>
                        <a:t>8 bits</a:t>
                      </a:r>
                      <a:endParaRPr>
                        <a:highlight>
                          <a:srgbClr val="CC4125"/>
                        </a:highlight>
                      </a:endParaRPr>
                    </a:p>
                  </a:txBody>
                  <a:tcPr marT="91425" marB="91425" marR="91425" marL="91425" anchor="ctr"/>
                </a:tc>
                <a:tc>
                  <a:txBody>
                    <a:bodyPr/>
                    <a:lstStyle/>
                    <a:p>
                      <a:pPr indent="0" lvl="0" marL="0" rtl="0" algn="ctr">
                        <a:spcBef>
                          <a:spcPts val="0"/>
                        </a:spcBef>
                        <a:spcAft>
                          <a:spcPts val="0"/>
                        </a:spcAft>
                        <a:buNone/>
                      </a:pPr>
                      <a:r>
                        <a:rPr lang="en">
                          <a:highlight>
                            <a:srgbClr val="6AA84F"/>
                          </a:highlight>
                        </a:rPr>
                        <a:t>14 bit</a:t>
                      </a:r>
                      <a:endParaRPr>
                        <a:highlight>
                          <a:srgbClr val="6AA84F"/>
                        </a:highlight>
                      </a:endParaRPr>
                    </a:p>
                  </a:txBody>
                  <a:tcPr marT="91425" marB="91425" marR="91425" marL="91425" anchor="ctr"/>
                </a:tc>
                <a:tc>
                  <a:txBody>
                    <a:bodyPr/>
                    <a:lstStyle/>
                    <a:p>
                      <a:pPr indent="0" lvl="0" marL="0" rtl="0" algn="ctr">
                        <a:spcBef>
                          <a:spcPts val="0"/>
                        </a:spcBef>
                        <a:spcAft>
                          <a:spcPts val="0"/>
                        </a:spcAft>
                        <a:buNone/>
                      </a:pPr>
                      <a:r>
                        <a:rPr lang="en">
                          <a:highlight>
                            <a:srgbClr val="FFFF00"/>
                          </a:highlight>
                        </a:rPr>
                        <a:t>12 bits</a:t>
                      </a:r>
                      <a:endParaRPr>
                        <a:highlight>
                          <a:srgbClr val="FFFF00"/>
                        </a:highlight>
                      </a:endParaRPr>
                    </a:p>
                  </a:txBody>
                  <a:tcPr marT="91425" marB="91425" marR="91425" marL="91425" anchor="ctr"/>
                </a:tc>
              </a:tr>
              <a:tr h="609575">
                <a:tc>
                  <a:txBody>
                    <a:bodyPr/>
                    <a:lstStyle/>
                    <a:p>
                      <a:pPr indent="0" lvl="0" marL="0" rtl="0" algn="ctr">
                        <a:spcBef>
                          <a:spcPts val="0"/>
                        </a:spcBef>
                        <a:spcAft>
                          <a:spcPts val="0"/>
                        </a:spcAft>
                        <a:buNone/>
                      </a:pPr>
                      <a:r>
                        <a:rPr lang="en"/>
                        <a:t>Preselectors</a:t>
                      </a:r>
                      <a:endParaRPr/>
                    </a:p>
                  </a:txBody>
                  <a:tcPr marT="91425" marB="91425" marR="91425" marL="91425" anchor="ctr"/>
                </a:tc>
                <a:tc>
                  <a:txBody>
                    <a:bodyPr/>
                    <a:lstStyle/>
                    <a:p>
                      <a:pPr indent="0" lvl="0" marL="0" rtl="0" algn="ctr">
                        <a:spcBef>
                          <a:spcPts val="0"/>
                        </a:spcBef>
                        <a:spcAft>
                          <a:spcPts val="0"/>
                        </a:spcAft>
                        <a:buNone/>
                      </a:pPr>
                      <a:r>
                        <a:rPr lang="en">
                          <a:highlight>
                            <a:srgbClr val="FFFF00"/>
                          </a:highlight>
                        </a:rPr>
                        <a:t>Tracking RF filters on the R820T2 chip</a:t>
                      </a:r>
                      <a:endParaRPr>
                        <a:highlight>
                          <a:srgbClr val="FFFF00"/>
                        </a:highlight>
                      </a:endParaRPr>
                    </a:p>
                  </a:txBody>
                  <a:tcPr marT="91425" marB="91425" marR="91425" marL="91425" anchor="ctr"/>
                </a:tc>
                <a:tc>
                  <a:txBody>
                    <a:bodyPr/>
                    <a:lstStyle/>
                    <a:p>
                      <a:pPr indent="0" lvl="0" marL="0" rtl="0" algn="ctr">
                        <a:spcBef>
                          <a:spcPts val="0"/>
                        </a:spcBef>
                        <a:spcAft>
                          <a:spcPts val="0"/>
                        </a:spcAft>
                        <a:buNone/>
                      </a:pPr>
                      <a:r>
                        <a:rPr lang="en">
                          <a:highlight>
                            <a:srgbClr val="6AA84F"/>
                          </a:highlight>
                        </a:rPr>
                        <a:t>11 built in filters +Broadcast band notch filters</a:t>
                      </a:r>
                      <a:endParaRPr>
                        <a:highlight>
                          <a:srgbClr val="6AA84F"/>
                        </a:highlight>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highlight>
                            <a:srgbClr val="FFFF00"/>
                          </a:highlight>
                        </a:rPr>
                        <a:t>Tracking RF filters on the R820T2 chip</a:t>
                      </a:r>
                      <a:endParaRPr>
                        <a:highlight>
                          <a:srgbClr val="FFFF00"/>
                        </a:highlight>
                      </a:endParaRPr>
                    </a:p>
                  </a:txBody>
                  <a:tcPr marT="91425" marB="91425" marR="91425" marL="91425" anchor="ctr"/>
                </a:tc>
              </a:tr>
              <a:tr h="609575">
                <a:tc>
                  <a:txBody>
                    <a:bodyPr/>
                    <a:lstStyle/>
                    <a:p>
                      <a:pPr indent="0" lvl="0" marL="0" rtl="0" algn="ctr">
                        <a:spcBef>
                          <a:spcPts val="0"/>
                        </a:spcBef>
                        <a:spcAft>
                          <a:spcPts val="0"/>
                        </a:spcAft>
                        <a:buNone/>
                      </a:pPr>
                      <a:r>
                        <a:rPr lang="en"/>
                        <a:t>Price</a:t>
                      </a:r>
                      <a:endParaRPr/>
                    </a:p>
                  </a:txBody>
                  <a:tcPr marT="91425" marB="91425" marR="91425" marL="91425" anchor="ctr"/>
                </a:tc>
                <a:tc>
                  <a:txBody>
                    <a:bodyPr/>
                    <a:lstStyle/>
                    <a:p>
                      <a:pPr indent="0" lvl="0" marL="0" rtl="0" algn="ctr">
                        <a:spcBef>
                          <a:spcPts val="0"/>
                        </a:spcBef>
                        <a:spcAft>
                          <a:spcPts val="0"/>
                        </a:spcAft>
                        <a:buNone/>
                      </a:pPr>
                      <a:r>
                        <a:rPr lang="en"/>
                        <a:t>$22-33 USD</a:t>
                      </a:r>
                      <a:endParaRPr/>
                    </a:p>
                  </a:txBody>
                  <a:tcPr marT="91425" marB="91425" marR="91425" marL="91425" anchor="ctr"/>
                </a:tc>
                <a:tc>
                  <a:txBody>
                    <a:bodyPr/>
                    <a:lstStyle/>
                    <a:p>
                      <a:pPr indent="0" lvl="0" marL="0" rtl="0" algn="ctr">
                        <a:spcBef>
                          <a:spcPts val="0"/>
                        </a:spcBef>
                        <a:spcAft>
                          <a:spcPts val="0"/>
                        </a:spcAft>
                        <a:buNone/>
                      </a:pPr>
                      <a:r>
                        <a:rPr lang="en"/>
                        <a:t>$330.77 USD</a:t>
                      </a:r>
                      <a:endParaRPr/>
                    </a:p>
                  </a:txBody>
                  <a:tcPr marT="91425" marB="91425" marR="91425" marL="91425" anchor="ctr"/>
                </a:tc>
                <a:tc>
                  <a:txBody>
                    <a:bodyPr/>
                    <a:lstStyle/>
                    <a:p>
                      <a:pPr indent="0" lvl="0" marL="0" rtl="0" algn="ctr">
                        <a:spcBef>
                          <a:spcPts val="0"/>
                        </a:spcBef>
                        <a:spcAft>
                          <a:spcPts val="0"/>
                        </a:spcAft>
                        <a:buNone/>
                      </a:pPr>
                      <a:r>
                        <a:rPr lang="en"/>
                        <a:t>$169 USD</a:t>
                      </a:r>
                      <a:endParaRPr/>
                    </a:p>
                  </a:txBody>
                  <a:tcPr marT="91425" marB="91425" marR="91425" marL="91425" anchor="ctr"/>
                </a:tc>
              </a:tr>
            </a:tbl>
          </a:graphicData>
        </a:graphic>
      </p:graphicFrame>
      <p:sp>
        <p:nvSpPr>
          <p:cNvPr id="284" name="Google Shape;284;p4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Chosen Receiver</a:t>
            </a:r>
            <a:endParaRPr/>
          </a:p>
        </p:txBody>
      </p:sp>
      <p:sp>
        <p:nvSpPr>
          <p:cNvPr id="291" name="Google Shape;291;p41"/>
          <p:cNvSpPr txBox="1"/>
          <p:nvPr>
            <p:ph idx="1" type="body"/>
          </p:nvPr>
        </p:nvSpPr>
        <p:spPr>
          <a:xfrm>
            <a:off x="311700" y="1152475"/>
            <a:ext cx="359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RSPduo is chosen as our receiver due to its:</a:t>
            </a:r>
            <a:endParaRPr/>
          </a:p>
          <a:p>
            <a:pPr indent="0" lvl="0" marL="0" rtl="0" algn="l">
              <a:spcBef>
                <a:spcPts val="1200"/>
              </a:spcBef>
              <a:spcAft>
                <a:spcPts val="0"/>
              </a:spcAft>
              <a:buNone/>
            </a:pPr>
            <a:r>
              <a:rPr lang="en"/>
              <a:t>Dual individually tunable SMA inputs</a:t>
            </a:r>
            <a:endParaRPr/>
          </a:p>
          <a:p>
            <a:pPr indent="0" lvl="0" marL="0" rtl="0" algn="l">
              <a:spcBef>
                <a:spcPts val="1200"/>
              </a:spcBef>
              <a:spcAft>
                <a:spcPts val="0"/>
              </a:spcAft>
              <a:buNone/>
            </a:pPr>
            <a:r>
              <a:rPr lang="en"/>
              <a:t>High ADC resolution, </a:t>
            </a:r>
            <a:endParaRPr/>
          </a:p>
          <a:p>
            <a:pPr indent="0" lvl="0" marL="0" rtl="0" algn="l">
              <a:spcBef>
                <a:spcPts val="1200"/>
              </a:spcBef>
              <a:spcAft>
                <a:spcPts val="0"/>
              </a:spcAft>
              <a:buNone/>
            </a:pPr>
            <a:r>
              <a:rPr lang="en"/>
              <a:t>preselection filters </a:t>
            </a:r>
            <a:endParaRPr/>
          </a:p>
          <a:p>
            <a:pPr indent="0" lvl="0" marL="0" rtl="0" algn="l">
              <a:spcBef>
                <a:spcPts val="1200"/>
              </a:spcBef>
              <a:spcAft>
                <a:spcPts val="1200"/>
              </a:spcAft>
              <a:buNone/>
            </a:pPr>
            <a:r>
              <a:rPr lang="en"/>
              <a:t>Good L-Band response.</a:t>
            </a:r>
            <a:endParaRPr/>
          </a:p>
        </p:txBody>
      </p:sp>
      <p:sp>
        <p:nvSpPr>
          <p:cNvPr id="292" name="Google Shape;292;p4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1"/>
          <p:cNvPicPr preferRelativeResize="0"/>
          <p:nvPr/>
        </p:nvPicPr>
        <p:blipFill>
          <a:blip r:embed="rId3">
            <a:alphaModFix/>
          </a:blip>
          <a:stretch>
            <a:fillRect/>
          </a:stretch>
        </p:blipFill>
        <p:spPr>
          <a:xfrm>
            <a:off x="4057500" y="1209600"/>
            <a:ext cx="4624325" cy="33021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names, roles and major, stakeholders, SME, mentor</a:t>
            </a:r>
            <a:endParaRPr/>
          </a:p>
        </p:txBody>
      </p:sp>
      <p:sp>
        <p:nvSpPr>
          <p:cNvPr id="70" name="Google Shape;70;p15"/>
          <p:cNvSpPr txBox="1"/>
          <p:nvPr>
            <p:ph idx="1" type="body"/>
          </p:nvPr>
        </p:nvSpPr>
        <p:spPr>
          <a:xfrm>
            <a:off x="99825" y="984450"/>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Dr. Steve Ellingson - Subject Matter Expert/Customer - Primary Stakeholder</a:t>
            </a:r>
            <a:endParaRPr/>
          </a:p>
          <a:p>
            <a:pPr indent="0" lvl="0" marL="0" rtl="0" algn="l">
              <a:spcBef>
                <a:spcPts val="1200"/>
              </a:spcBef>
              <a:spcAft>
                <a:spcPts val="0"/>
              </a:spcAft>
              <a:buNone/>
            </a:pPr>
            <a:r>
              <a:rPr lang="en"/>
              <a:t>Dr. Shelley</a:t>
            </a:r>
            <a:r>
              <a:rPr lang="en"/>
              <a:t> Stover - Mentor</a:t>
            </a:r>
            <a:endParaRPr/>
          </a:p>
          <a:p>
            <a:pPr indent="0" lvl="0" marL="0" rtl="0" algn="l">
              <a:spcBef>
                <a:spcPts val="1200"/>
              </a:spcBef>
              <a:spcAft>
                <a:spcPts val="0"/>
              </a:spcAft>
              <a:buNone/>
            </a:pPr>
            <a:r>
              <a:rPr lang="en"/>
              <a:t>Charles Kente Van Horn Jr. - Project Manager - RF and Microwave Engineering (EE)</a:t>
            </a:r>
            <a:endParaRPr/>
          </a:p>
          <a:p>
            <a:pPr indent="0" lvl="0" marL="0" rtl="0" algn="l">
              <a:spcBef>
                <a:spcPts val="1200"/>
              </a:spcBef>
              <a:spcAft>
                <a:spcPts val="0"/>
              </a:spcAft>
              <a:buNone/>
            </a:pPr>
            <a:r>
              <a:rPr lang="en"/>
              <a:t>Samuel Walker Taliaferro VIII </a:t>
            </a:r>
            <a:r>
              <a:rPr lang="en"/>
              <a:t>Velasquez</a:t>
            </a:r>
            <a:r>
              <a:rPr lang="en"/>
              <a:t> - Machine Learning (CPE)</a:t>
            </a:r>
            <a:endParaRPr/>
          </a:p>
          <a:p>
            <a:pPr indent="0" lvl="0" marL="0" rtl="0" algn="l">
              <a:spcBef>
                <a:spcPts val="1200"/>
              </a:spcBef>
              <a:spcAft>
                <a:spcPts val="0"/>
              </a:spcAft>
              <a:buNone/>
            </a:pPr>
            <a:r>
              <a:rPr lang="en"/>
              <a:t>Justin Daigle- Communications (EE)</a:t>
            </a:r>
            <a:endParaRPr/>
          </a:p>
          <a:p>
            <a:pPr indent="0" lvl="0" marL="0" rtl="0" algn="l">
              <a:spcBef>
                <a:spcPts val="1200"/>
              </a:spcBef>
              <a:spcAft>
                <a:spcPts val="0"/>
              </a:spcAft>
              <a:buNone/>
            </a:pPr>
            <a:r>
              <a:rPr lang="en"/>
              <a:t>Ethan</a:t>
            </a:r>
            <a:r>
              <a:rPr lang="en"/>
              <a:t> Christopher Duval - Networking and Cyber Security (CPE)</a:t>
            </a:r>
            <a:endParaRPr/>
          </a:p>
          <a:p>
            <a:pPr indent="0" lvl="0" marL="0" rtl="0" algn="l">
              <a:spcBef>
                <a:spcPts val="1200"/>
              </a:spcBef>
              <a:spcAft>
                <a:spcPts val="0"/>
              </a:spcAft>
              <a:buNone/>
            </a:pPr>
            <a:r>
              <a:rPr lang="en"/>
              <a:t>Jared Lane Jamison </a:t>
            </a:r>
            <a:r>
              <a:rPr lang="en"/>
              <a:t>- Controls Robotics and Autonomy (</a:t>
            </a:r>
            <a:r>
              <a:rPr lang="en"/>
              <a:t>EE)</a:t>
            </a:r>
            <a:endParaRPr/>
          </a:p>
          <a:p>
            <a:pPr indent="0" lvl="0" marL="0" rtl="0" algn="l">
              <a:spcBef>
                <a:spcPts val="1200"/>
              </a:spcBef>
              <a:spcAft>
                <a:spcPts val="1200"/>
              </a:spcAft>
              <a:buNone/>
            </a:pPr>
            <a:r>
              <a:t/>
            </a:r>
            <a:endParaRPr/>
          </a:p>
        </p:txBody>
      </p:sp>
      <p:sp>
        <p:nvSpPr>
          <p:cNvPr id="71" name="Google Shape;71;p1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2"/>
          <p:cNvSpPr txBox="1"/>
          <p:nvPr>
            <p:ph type="title"/>
          </p:nvPr>
        </p:nvSpPr>
        <p:spPr>
          <a:xfrm>
            <a:off x="3109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Antenna - System Requirements:</a:t>
            </a:r>
            <a:endParaRPr/>
          </a:p>
        </p:txBody>
      </p:sp>
      <p:sp>
        <p:nvSpPr>
          <p:cNvPr id="300" name="Google Shape;300;p42"/>
          <p:cNvSpPr txBox="1"/>
          <p:nvPr>
            <p:ph idx="1" type="body"/>
          </p:nvPr>
        </p:nvSpPr>
        <p:spPr>
          <a:xfrm>
            <a:off x="87675" y="889000"/>
            <a:ext cx="8520600" cy="27165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000"/>
              </a:spcBef>
              <a:spcAft>
                <a:spcPts val="0"/>
              </a:spcAft>
              <a:buNone/>
            </a:pPr>
            <a:r>
              <a:rPr lang="en" sz="1100">
                <a:solidFill>
                  <a:schemeClr val="dk1"/>
                </a:solidFill>
              </a:rPr>
              <a:t>Relevant Requirements:</a:t>
            </a:r>
            <a:endParaRPr sz="1100">
              <a:solidFill>
                <a:schemeClr val="dk1"/>
              </a:solidFill>
            </a:endParaRPr>
          </a:p>
          <a:p>
            <a:pPr indent="-298450" lvl="0" marL="457200" marR="0" rtl="0" algn="l">
              <a:lnSpc>
                <a:spcPct val="115000"/>
              </a:lnSpc>
              <a:spcBef>
                <a:spcPts val="1200"/>
              </a:spcBef>
              <a:spcAft>
                <a:spcPts val="0"/>
              </a:spcAft>
              <a:buClr>
                <a:schemeClr val="dk1"/>
              </a:buClr>
              <a:buSzPts val="1100"/>
              <a:buChar char="●"/>
            </a:pPr>
            <a:r>
              <a:rPr lang="en" sz="1100">
                <a:solidFill>
                  <a:schemeClr val="dk1"/>
                </a:solidFill>
              </a:rPr>
              <a:t>PER-1: The system shall have an antenna gain that is maximized subject to constraints imposed by other requirements.</a:t>
            </a:r>
            <a:endParaRPr sz="1100">
              <a:solidFill>
                <a:schemeClr val="dk1"/>
              </a:solidFill>
            </a:endParaRPr>
          </a:p>
          <a:p>
            <a:pPr indent="-298450" lvl="0" marL="457200" marR="0" rtl="0" algn="l">
              <a:lnSpc>
                <a:spcPct val="115000"/>
              </a:lnSpc>
              <a:spcBef>
                <a:spcPts val="1200"/>
              </a:spcBef>
              <a:spcAft>
                <a:spcPts val="0"/>
              </a:spcAft>
              <a:buClr>
                <a:schemeClr val="dk1"/>
              </a:buClr>
              <a:buSzPts val="1100"/>
              <a:buChar char="●"/>
            </a:pPr>
            <a:r>
              <a:rPr lang="en" sz="1100">
                <a:solidFill>
                  <a:schemeClr val="dk1"/>
                </a:solidFill>
              </a:rPr>
              <a:t>PER-2: The system's receiver shall have a tunable range between 1550-1700 MHz. 1400-1700 MHz desired.</a:t>
            </a:r>
            <a:endParaRPr sz="1100">
              <a:solidFill>
                <a:schemeClr val="dk1"/>
              </a:solidFill>
            </a:endParaRPr>
          </a:p>
          <a:p>
            <a:pPr indent="-298450" lvl="0" marL="457200" marR="0" rtl="0" algn="l">
              <a:lnSpc>
                <a:spcPct val="115000"/>
              </a:lnSpc>
              <a:spcBef>
                <a:spcPts val="1000"/>
              </a:spcBef>
              <a:spcAft>
                <a:spcPts val="0"/>
              </a:spcAft>
              <a:buClr>
                <a:schemeClr val="dk1"/>
              </a:buClr>
              <a:buSzPts val="1100"/>
              <a:buChar char="●"/>
            </a:pPr>
            <a:r>
              <a:rPr lang="en" sz="1100">
                <a:solidFill>
                  <a:schemeClr val="dk1"/>
                </a:solidFill>
              </a:rPr>
              <a:t>FUN-3: The system shall have an antenna that is RHCP polarized. LHCP Polarization is desired but not required.</a:t>
            </a:r>
            <a:endParaRPr sz="1100">
              <a:solidFill>
                <a:schemeClr val="dk1"/>
              </a:solidFill>
            </a:endParaRPr>
          </a:p>
          <a:p>
            <a:pPr indent="-298450" lvl="0" marL="457200" marR="0" rtl="0" algn="l">
              <a:lnSpc>
                <a:spcPct val="115000"/>
              </a:lnSpc>
              <a:spcBef>
                <a:spcPts val="1000"/>
              </a:spcBef>
              <a:spcAft>
                <a:spcPts val="0"/>
              </a:spcAft>
              <a:buClr>
                <a:schemeClr val="dk1"/>
              </a:buClr>
              <a:buSzPts val="1100"/>
              <a:buChar char="●"/>
            </a:pPr>
            <a:r>
              <a:rPr lang="en" sz="1100">
                <a:solidFill>
                  <a:schemeClr val="dk1"/>
                </a:solidFill>
              </a:rPr>
              <a:t>COST-1: The system shall be replicable for &lt; $2000 USD.</a:t>
            </a:r>
            <a:endParaRPr sz="1100">
              <a:solidFill>
                <a:schemeClr val="dk1"/>
              </a:solidFill>
            </a:endParaRPr>
          </a:p>
          <a:p>
            <a:pPr indent="-298450" lvl="0" marL="457200" marR="0" rtl="0" algn="l">
              <a:lnSpc>
                <a:spcPct val="115000"/>
              </a:lnSpc>
              <a:spcBef>
                <a:spcPts val="1000"/>
              </a:spcBef>
              <a:spcAft>
                <a:spcPts val="0"/>
              </a:spcAft>
              <a:buClr>
                <a:schemeClr val="dk1"/>
              </a:buClr>
              <a:buSzPts val="1100"/>
              <a:buChar char="●"/>
            </a:pPr>
            <a:r>
              <a:rPr lang="en" sz="1100">
                <a:solidFill>
                  <a:schemeClr val="dk1"/>
                </a:solidFill>
              </a:rPr>
              <a:t>ME-1: The system shall be transportable a minimum of 100 yards by two average adults.</a:t>
            </a:r>
            <a:endParaRPr sz="1100">
              <a:solidFill>
                <a:schemeClr val="dk1"/>
              </a:solidFill>
            </a:endParaRPr>
          </a:p>
          <a:p>
            <a:pPr indent="457200" lvl="0" marL="457200" marR="0" rtl="0" algn="l">
              <a:lnSpc>
                <a:spcPct val="115000"/>
              </a:lnSpc>
              <a:spcBef>
                <a:spcPts val="0"/>
              </a:spcBef>
              <a:spcAft>
                <a:spcPts val="0"/>
              </a:spcAft>
              <a:buNone/>
            </a:pPr>
            <a:r>
              <a:rPr lang="en" sz="1200">
                <a:solidFill>
                  <a:schemeClr val="dk1"/>
                </a:solidFill>
              </a:rPr>
              <a:t>(</a:t>
            </a:r>
            <a:r>
              <a:rPr lang="en" sz="800">
                <a:solidFill>
                  <a:schemeClr val="dk1"/>
                </a:solidFill>
              </a:rPr>
              <a:t>Average carrying capacity = ~25 Kg of average male, 16 Kg for average female by HSE Standards)</a:t>
            </a:r>
            <a:endParaRPr sz="900">
              <a:solidFill>
                <a:schemeClr val="dk1"/>
              </a:solidFill>
            </a:endParaRPr>
          </a:p>
          <a:p>
            <a:pPr indent="-298450" lvl="0" marL="457200" rtl="0" algn="l">
              <a:lnSpc>
                <a:spcPct val="115000"/>
              </a:lnSpc>
              <a:spcBef>
                <a:spcPts val="1000"/>
              </a:spcBef>
              <a:spcAft>
                <a:spcPts val="0"/>
              </a:spcAft>
              <a:buClr>
                <a:schemeClr val="dk1"/>
              </a:buClr>
              <a:buSzPts val="1100"/>
              <a:buChar char="●"/>
            </a:pPr>
            <a:r>
              <a:rPr lang="en" sz="1100">
                <a:solidFill>
                  <a:schemeClr val="dk1"/>
                </a:solidFill>
              </a:rPr>
              <a:t>ME-3: The system shall fit into two medium sized hard shelled containers.</a:t>
            </a:r>
            <a:endParaRPr sz="1100">
              <a:solidFill>
                <a:schemeClr val="dk1"/>
              </a:solidFill>
            </a:endParaRPr>
          </a:p>
        </p:txBody>
      </p:sp>
      <p:sp>
        <p:nvSpPr>
          <p:cNvPr id="301" name="Google Shape;301;p4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txBox="1"/>
          <p:nvPr/>
        </p:nvSpPr>
        <p:spPr>
          <a:xfrm>
            <a:off x="87675" y="3362225"/>
            <a:ext cx="77883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111111"/>
                </a:solidFill>
              </a:rPr>
              <a:t>Derived Requirements:</a:t>
            </a:r>
            <a:endParaRPr sz="1100">
              <a:solidFill>
                <a:srgbClr val="111111"/>
              </a:solidFill>
            </a:endParaRPr>
          </a:p>
          <a:p>
            <a:pPr indent="-298450" lvl="0" marL="457200" rtl="0" algn="l">
              <a:lnSpc>
                <a:spcPct val="115000"/>
              </a:lnSpc>
              <a:spcBef>
                <a:spcPts val="0"/>
              </a:spcBef>
              <a:spcAft>
                <a:spcPts val="0"/>
              </a:spcAft>
              <a:buClr>
                <a:srgbClr val="111111"/>
              </a:buClr>
              <a:buSzPts val="1100"/>
              <a:buChar char="●"/>
            </a:pPr>
            <a:r>
              <a:rPr lang="en" sz="1100">
                <a:solidFill>
                  <a:srgbClr val="111111"/>
                </a:solidFill>
              </a:rPr>
              <a:t>The antennas shall have a frequency range of 1400-1700MHz</a:t>
            </a:r>
            <a:endParaRPr sz="1100">
              <a:solidFill>
                <a:srgbClr val="111111"/>
              </a:solidFill>
            </a:endParaRPr>
          </a:p>
          <a:p>
            <a:pPr indent="0" lvl="0" marL="0" rtl="0" algn="l">
              <a:lnSpc>
                <a:spcPct val="115000"/>
              </a:lnSpc>
              <a:spcBef>
                <a:spcPts val="0"/>
              </a:spcBef>
              <a:spcAft>
                <a:spcPts val="0"/>
              </a:spcAft>
              <a:buNone/>
            </a:pPr>
            <a:r>
              <a:t/>
            </a:r>
            <a:endParaRPr sz="1100">
              <a:solidFill>
                <a:srgbClr val="111111"/>
              </a:solidFill>
            </a:endParaRPr>
          </a:p>
          <a:p>
            <a:pPr indent="-298450" lvl="0" marL="457200" rtl="0" algn="l">
              <a:lnSpc>
                <a:spcPct val="115000"/>
              </a:lnSpc>
              <a:spcBef>
                <a:spcPts val="0"/>
              </a:spcBef>
              <a:spcAft>
                <a:spcPts val="0"/>
              </a:spcAft>
              <a:buClr>
                <a:srgbClr val="111111"/>
              </a:buClr>
              <a:buSzPts val="1100"/>
              <a:buChar char="●"/>
            </a:pPr>
            <a:r>
              <a:rPr lang="en" sz="1100">
                <a:solidFill>
                  <a:srgbClr val="111111"/>
                </a:solidFill>
              </a:rPr>
              <a:t>The antennas shall be RHCP and LHCP polarized</a:t>
            </a:r>
            <a:endParaRPr sz="1100">
              <a:solidFill>
                <a:srgbClr val="111111"/>
              </a:solidFill>
            </a:endParaRPr>
          </a:p>
          <a:p>
            <a:pPr indent="0" lvl="0" marL="0" rtl="0" algn="l">
              <a:lnSpc>
                <a:spcPct val="115000"/>
              </a:lnSpc>
              <a:spcBef>
                <a:spcPts val="0"/>
              </a:spcBef>
              <a:spcAft>
                <a:spcPts val="0"/>
              </a:spcAft>
              <a:buNone/>
            </a:pPr>
            <a:r>
              <a:t/>
            </a:r>
            <a:endParaRPr sz="1100">
              <a:solidFill>
                <a:srgbClr val="111111"/>
              </a:solidFill>
            </a:endParaRPr>
          </a:p>
          <a:p>
            <a:pPr indent="-298450" lvl="0" marL="457200" rtl="0" algn="l">
              <a:lnSpc>
                <a:spcPct val="115000"/>
              </a:lnSpc>
              <a:spcBef>
                <a:spcPts val="0"/>
              </a:spcBef>
              <a:spcAft>
                <a:spcPts val="0"/>
              </a:spcAft>
              <a:buClr>
                <a:srgbClr val="111111"/>
              </a:buClr>
              <a:buSzPts val="1100"/>
              <a:buChar char="●"/>
            </a:pPr>
            <a:r>
              <a:rPr lang="en" sz="1100">
                <a:solidFill>
                  <a:srgbClr val="111111"/>
                </a:solidFill>
              </a:rPr>
              <a:t>The antennas shall be less than a meter on their longest axis</a:t>
            </a:r>
            <a:endParaRPr sz="1100">
              <a:solidFill>
                <a:srgbClr val="111111"/>
              </a:solidFill>
            </a:endParaRPr>
          </a:p>
          <a:p>
            <a:pPr indent="0" lvl="0" marL="0" rtl="0" algn="l">
              <a:lnSpc>
                <a:spcPct val="115000"/>
              </a:lnSpc>
              <a:spcBef>
                <a:spcPts val="0"/>
              </a:spcBef>
              <a:spcAft>
                <a:spcPts val="0"/>
              </a:spcAft>
              <a:buNone/>
            </a:pPr>
            <a:r>
              <a:t/>
            </a:r>
            <a:endParaRPr sz="1100">
              <a:solidFill>
                <a:srgbClr val="111111"/>
              </a:solidFill>
            </a:endParaRPr>
          </a:p>
          <a:p>
            <a:pPr indent="-298450" lvl="0" marL="457200" rtl="0" algn="l">
              <a:lnSpc>
                <a:spcPct val="115000"/>
              </a:lnSpc>
              <a:spcBef>
                <a:spcPts val="0"/>
              </a:spcBef>
              <a:spcAft>
                <a:spcPts val="0"/>
              </a:spcAft>
              <a:buClr>
                <a:srgbClr val="111111"/>
              </a:buClr>
              <a:buSzPts val="1100"/>
              <a:buChar char="●"/>
            </a:pPr>
            <a:r>
              <a:rPr lang="en" sz="1100">
                <a:solidFill>
                  <a:srgbClr val="111111"/>
                </a:solidFill>
              </a:rPr>
              <a:t>The antennas shall cost less than $300</a:t>
            </a:r>
            <a:endParaRPr sz="1100">
              <a:solidFill>
                <a:srgbClr val="11111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p:nvPr/>
        </p:nvSpPr>
        <p:spPr>
          <a:xfrm>
            <a:off x="1925" y="5800"/>
            <a:ext cx="9144000" cy="538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txBox="1"/>
          <p:nvPr/>
        </p:nvSpPr>
        <p:spPr>
          <a:xfrm>
            <a:off x="53850" y="28750"/>
            <a:ext cx="558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Antenna </a:t>
            </a:r>
            <a:r>
              <a:rPr lang="en" sz="2000"/>
              <a:t>Trade Study 1 - Antenna Types:</a:t>
            </a:r>
            <a:endParaRPr sz="2000"/>
          </a:p>
        </p:txBody>
      </p:sp>
      <p:sp>
        <p:nvSpPr>
          <p:cNvPr id="309" name="Google Shape;309;p43"/>
          <p:cNvSpPr txBox="1"/>
          <p:nvPr/>
        </p:nvSpPr>
        <p:spPr>
          <a:xfrm>
            <a:off x="53850" y="4740175"/>
            <a:ext cx="418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Size calculations based on an arbitrary desired gain of 20dBi</a:t>
            </a:r>
            <a:endParaRPr sz="1000"/>
          </a:p>
        </p:txBody>
      </p:sp>
      <p:graphicFrame>
        <p:nvGraphicFramePr>
          <p:cNvPr id="310" name="Google Shape;310;p43"/>
          <p:cNvGraphicFramePr/>
          <p:nvPr/>
        </p:nvGraphicFramePr>
        <p:xfrm>
          <a:off x="341925" y="544250"/>
          <a:ext cx="3000000" cy="3000000"/>
        </p:xfrm>
        <a:graphic>
          <a:graphicData uri="http://schemas.openxmlformats.org/drawingml/2006/table">
            <a:tbl>
              <a:tblPr>
                <a:noFill/>
                <a:tableStyleId>{CACDAC59-0C31-4989-98CC-9865D22416A3}</a:tableStyleId>
              </a:tblPr>
              <a:tblGrid>
                <a:gridCol w="1732300"/>
                <a:gridCol w="2823000"/>
                <a:gridCol w="2245575"/>
                <a:gridCol w="1625350"/>
              </a:tblGrid>
              <a:tr h="605775">
                <a:tc>
                  <a:txBody>
                    <a:bodyPr/>
                    <a:lstStyle/>
                    <a:p>
                      <a:pPr indent="0" lvl="0" marL="0" rtl="0" algn="l">
                        <a:spcBef>
                          <a:spcPts val="0"/>
                        </a:spcBef>
                        <a:spcAft>
                          <a:spcPts val="0"/>
                        </a:spcAft>
                        <a:buNone/>
                      </a:pPr>
                      <a:r>
                        <a:rPr lang="en"/>
                        <a:t> </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Crossed-Dipole Yagi</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Parabolic Dish</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Helical</a:t>
                      </a:r>
                      <a:endParaRPr/>
                    </a:p>
                  </a:txBody>
                  <a:tcPr marT="91425" marB="91425" marR="91425" marL="91425">
                    <a:lnB cap="flat" cmpd="sng" w="9525">
                      <a:solidFill>
                        <a:schemeClr val="dk1"/>
                      </a:solidFill>
                      <a:prstDash val="solid"/>
                      <a:round/>
                      <a:headEnd len="sm" w="sm" type="none"/>
                      <a:tailEnd len="sm" w="sm" type="none"/>
                    </a:lnB>
                  </a:tcPr>
                </a:tc>
              </a:tr>
              <a:tr h="394900">
                <a:tc>
                  <a:txBody>
                    <a:bodyPr/>
                    <a:lstStyle/>
                    <a:p>
                      <a:pPr indent="0" lvl="0" marL="0" rtl="0" algn="l">
                        <a:spcBef>
                          <a:spcPts val="0"/>
                        </a:spcBef>
                        <a:spcAft>
                          <a:spcPts val="0"/>
                        </a:spcAft>
                        <a:buNone/>
                      </a:pPr>
                      <a:r>
                        <a:rPr lang="en"/>
                        <a:t>Gain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High</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Highest</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High</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775">
                <a:tc>
                  <a:txBody>
                    <a:bodyPr/>
                    <a:lstStyle/>
                    <a:p>
                      <a:pPr indent="0" lvl="0" marL="0" rtl="0" algn="l">
                        <a:spcBef>
                          <a:spcPts val="0"/>
                        </a:spcBef>
                        <a:spcAft>
                          <a:spcPts val="0"/>
                        </a:spcAft>
                        <a:buNone/>
                      </a:pPr>
                      <a:r>
                        <a:rPr lang="en"/>
                        <a:t>Polarization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Circular</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Circular</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Circular</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775">
                <a:tc>
                  <a:txBody>
                    <a:bodyPr/>
                    <a:lstStyle/>
                    <a:p>
                      <a:pPr indent="0" lvl="0" marL="0" rtl="0" algn="l">
                        <a:spcBef>
                          <a:spcPts val="0"/>
                        </a:spcBef>
                        <a:spcAft>
                          <a:spcPts val="0"/>
                        </a:spcAft>
                        <a:buNone/>
                      </a:pPr>
                      <a:r>
                        <a:rPr lang="en"/>
                        <a:t>Bandwidth</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highlight>
                            <a:srgbClr val="CC4125"/>
                          </a:highlight>
                        </a:rPr>
                        <a:t>&lt;3%</a:t>
                      </a:r>
                      <a:endParaRPr>
                        <a:solidFill>
                          <a:schemeClr val="dk1"/>
                        </a:solidFill>
                        <a:highlight>
                          <a:srgbClr val="CC4125"/>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highlight>
                            <a:srgbClr val="6AA84F"/>
                          </a:highlight>
                        </a:rPr>
                        <a:t>20-30%</a:t>
                      </a:r>
                      <a:endParaRPr>
                        <a:solidFill>
                          <a:schemeClr val="dk1"/>
                        </a:solidFill>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~56% of center frequency</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775">
                <a:tc>
                  <a:txBody>
                    <a:bodyPr/>
                    <a:lstStyle/>
                    <a:p>
                      <a:pPr indent="0" lvl="0" marL="0" rtl="0" algn="l">
                        <a:spcBef>
                          <a:spcPts val="0"/>
                        </a:spcBef>
                        <a:spcAft>
                          <a:spcPts val="0"/>
                        </a:spcAft>
                        <a:buNone/>
                      </a:pPr>
                      <a:r>
                        <a:rPr lang="en"/>
                        <a:t>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FFFF00"/>
                          </a:highlight>
                        </a:rPr>
                        <a:t>~1m Length</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~1.5m Diameter</a:t>
                      </a:r>
                      <a:endParaRPr>
                        <a:highlight>
                          <a:srgbClr val="CC4125"/>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&lt;1m</a:t>
                      </a:r>
                      <a:r>
                        <a:rPr lang="en">
                          <a:highlight>
                            <a:srgbClr val="6AA84F"/>
                          </a:highlight>
                        </a:rPr>
                        <a:t> length</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775">
                <a:tc>
                  <a:txBody>
                    <a:bodyPr/>
                    <a:lstStyle/>
                    <a:p>
                      <a:pPr indent="0" lvl="0" marL="0" rtl="0" algn="l">
                        <a:spcBef>
                          <a:spcPts val="0"/>
                        </a:spcBef>
                        <a:spcAft>
                          <a:spcPts val="0"/>
                        </a:spcAft>
                        <a:buNone/>
                      </a:pPr>
                      <a:r>
                        <a:rPr lang="en"/>
                        <a:t>Complexity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Simple</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Complex</a:t>
                      </a:r>
                      <a:endParaRPr>
                        <a:highlight>
                          <a:srgbClr val="CC4125"/>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FFFF00"/>
                          </a:highlight>
                        </a:rPr>
                        <a:t>Simple</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775">
                <a:tc>
                  <a:txBody>
                    <a:bodyPr/>
                    <a:lstStyle/>
                    <a:p>
                      <a:pPr indent="0" lvl="0" marL="0" rtl="0" algn="l">
                        <a:spcBef>
                          <a:spcPts val="0"/>
                        </a:spcBef>
                        <a:spcAft>
                          <a:spcPts val="0"/>
                        </a:spcAft>
                        <a:buNone/>
                      </a:pPr>
                      <a:r>
                        <a:rPr lang="en"/>
                        <a:t>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Availability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 </a:t>
                      </a:r>
                      <a:r>
                        <a:rPr lang="en">
                          <a:highlight>
                            <a:srgbClr val="6AA84F"/>
                          </a:highlight>
                        </a:rPr>
                        <a:t>Low</a:t>
                      </a:r>
                      <a:endParaRPr>
                        <a:highlight>
                          <a:srgbClr val="6AA84F"/>
                        </a:highlight>
                      </a:endParaRPr>
                    </a:p>
                    <a:p>
                      <a:pPr indent="0" lvl="0" marL="0" rtl="0" algn="l">
                        <a:spcBef>
                          <a:spcPts val="0"/>
                        </a:spcBef>
                        <a:spcAft>
                          <a:spcPts val="0"/>
                        </a:spcAft>
                        <a:buNone/>
                      </a:pPr>
                      <a:r>
                        <a:t/>
                      </a:r>
                      <a:endParaRPr>
                        <a:highlight>
                          <a:srgbClr val="6AA84F"/>
                        </a:highlight>
                      </a:endParaRPr>
                    </a:p>
                    <a:p>
                      <a:pPr indent="0" lvl="0" marL="0" rtl="0" algn="l">
                        <a:spcBef>
                          <a:spcPts val="0"/>
                        </a:spcBef>
                        <a:spcAft>
                          <a:spcPts val="0"/>
                        </a:spcAft>
                        <a:buNone/>
                      </a:pPr>
                      <a:r>
                        <a:rPr lang="en">
                          <a:highlight>
                            <a:srgbClr val="FFFF00"/>
                          </a:highlight>
                        </a:rPr>
                        <a:t>Self-Built Only</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High</a:t>
                      </a:r>
                      <a:endParaRPr>
                        <a:highlight>
                          <a:srgbClr val="CC4125"/>
                        </a:highlight>
                      </a:endParaRPr>
                    </a:p>
                    <a:p>
                      <a:pPr indent="0" lvl="0" marL="0" rtl="0" algn="l">
                        <a:spcBef>
                          <a:spcPts val="0"/>
                        </a:spcBef>
                        <a:spcAft>
                          <a:spcPts val="0"/>
                        </a:spcAft>
                        <a:buNone/>
                      </a:pPr>
                      <a:r>
                        <a:t/>
                      </a:r>
                      <a:endParaRPr>
                        <a:highlight>
                          <a:srgbClr val="CC4125"/>
                        </a:highlight>
                      </a:endParaRPr>
                    </a:p>
                    <a:p>
                      <a:pPr indent="0" lvl="0" marL="0" rtl="0" algn="l">
                        <a:spcBef>
                          <a:spcPts val="0"/>
                        </a:spcBef>
                        <a:spcAft>
                          <a:spcPts val="0"/>
                        </a:spcAft>
                        <a:buNone/>
                      </a:pPr>
                      <a:r>
                        <a:rPr lang="en">
                          <a:highlight>
                            <a:srgbClr val="FFFF00"/>
                          </a:highlight>
                        </a:rPr>
                        <a:t>Low</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FFFF00"/>
                          </a:highlight>
                        </a:rPr>
                        <a:t>Low</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rPr lang="en">
                          <a:highlight>
                            <a:srgbClr val="FFFF00"/>
                          </a:highlight>
                        </a:rPr>
                        <a:t>Low</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1" name="Google Shape;311;p4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4"/>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Antenna Trade Study 1: Antenna Types</a:t>
            </a:r>
            <a:endParaRPr/>
          </a:p>
        </p:txBody>
      </p:sp>
      <p:sp>
        <p:nvSpPr>
          <p:cNvPr id="318" name="Google Shape;31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Selection:</a:t>
            </a:r>
            <a:endParaRPr/>
          </a:p>
          <a:p>
            <a:pPr indent="-342900" lvl="0" marL="457200" rtl="0" algn="l">
              <a:spcBef>
                <a:spcPts val="1200"/>
              </a:spcBef>
              <a:spcAft>
                <a:spcPts val="0"/>
              </a:spcAft>
              <a:buSzPts val="1800"/>
              <a:buChar char="●"/>
            </a:pPr>
            <a:r>
              <a:rPr lang="en"/>
              <a:t>We will be using </a:t>
            </a:r>
            <a:r>
              <a:rPr b="1" i="1" lang="en" u="sng"/>
              <a:t>two</a:t>
            </a:r>
            <a:r>
              <a:rPr lang="en" u="sng"/>
              <a:t> </a:t>
            </a:r>
            <a:r>
              <a:rPr b="1" lang="en" u="sng"/>
              <a:t>axial mode helical antennas</a:t>
            </a:r>
            <a:r>
              <a:rPr lang="en"/>
              <a:t> for our system.</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One will be right hand polarized, and the other will be left hand polarized.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Other than polarization, they will be identical antennas.</a:t>
            </a:r>
            <a:endParaRPr/>
          </a:p>
        </p:txBody>
      </p:sp>
      <p:sp>
        <p:nvSpPr>
          <p:cNvPr id="319" name="Google Shape;319;p4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txBox="1"/>
          <p:nvPr>
            <p:ph type="title"/>
          </p:nvPr>
        </p:nvSpPr>
        <p:spPr>
          <a:xfrm>
            <a:off x="18985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Antenna trade study 2: COTS comparison </a:t>
            </a:r>
            <a:endParaRPr/>
          </a:p>
        </p:txBody>
      </p:sp>
      <p:sp>
        <p:nvSpPr>
          <p:cNvPr id="326" name="Google Shape;326;p45"/>
          <p:cNvSpPr txBox="1"/>
          <p:nvPr>
            <p:ph idx="1" type="body"/>
          </p:nvPr>
        </p:nvSpPr>
        <p:spPr>
          <a:xfrm>
            <a:off x="127775" y="889000"/>
            <a:ext cx="8919000" cy="414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ANTENOM HP-AMHA-11501700</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PRC-COM HX-1400</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SELF-BUILT</a:t>
            </a:r>
            <a:endParaRPr/>
          </a:p>
        </p:txBody>
      </p:sp>
      <p:sp>
        <p:nvSpPr>
          <p:cNvPr id="327" name="Google Shape;327;p4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5"/>
          <p:cNvPicPr preferRelativeResize="0"/>
          <p:nvPr/>
        </p:nvPicPr>
        <p:blipFill>
          <a:blip r:embed="rId3">
            <a:alphaModFix/>
          </a:blip>
          <a:stretch>
            <a:fillRect/>
          </a:stretch>
        </p:blipFill>
        <p:spPr>
          <a:xfrm>
            <a:off x="4723100" y="948126"/>
            <a:ext cx="4028101" cy="2043075"/>
          </a:xfrm>
          <a:prstGeom prst="rect">
            <a:avLst/>
          </a:prstGeom>
          <a:noFill/>
          <a:ln>
            <a:noFill/>
          </a:ln>
        </p:spPr>
      </p:pic>
      <p:pic>
        <p:nvPicPr>
          <p:cNvPr id="329" name="Google Shape;329;p45"/>
          <p:cNvPicPr preferRelativeResize="0"/>
          <p:nvPr/>
        </p:nvPicPr>
        <p:blipFill>
          <a:blip r:embed="rId4">
            <a:alphaModFix/>
          </a:blip>
          <a:stretch>
            <a:fillRect/>
          </a:stretch>
        </p:blipFill>
        <p:spPr>
          <a:xfrm>
            <a:off x="3417972" y="1232325"/>
            <a:ext cx="1090775" cy="3393524"/>
          </a:xfrm>
          <a:prstGeom prst="rect">
            <a:avLst/>
          </a:prstGeom>
          <a:noFill/>
          <a:ln>
            <a:noFill/>
          </a:ln>
        </p:spPr>
      </p:pic>
      <p:pic>
        <p:nvPicPr>
          <p:cNvPr id="330" name="Google Shape;330;p45"/>
          <p:cNvPicPr preferRelativeResize="0"/>
          <p:nvPr/>
        </p:nvPicPr>
        <p:blipFill>
          <a:blip r:embed="rId5">
            <a:alphaModFix/>
          </a:blip>
          <a:stretch>
            <a:fillRect/>
          </a:stretch>
        </p:blipFill>
        <p:spPr>
          <a:xfrm flipH="1">
            <a:off x="1837549" y="2930157"/>
            <a:ext cx="1475325" cy="19663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txBox="1"/>
          <p:nvPr>
            <p:ph type="title"/>
          </p:nvPr>
        </p:nvSpPr>
        <p:spPr>
          <a:xfrm>
            <a:off x="818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Antenna Trade Study 2: COTS comparison</a:t>
            </a:r>
            <a:endParaRPr/>
          </a:p>
        </p:txBody>
      </p:sp>
      <p:graphicFrame>
        <p:nvGraphicFramePr>
          <p:cNvPr id="337" name="Google Shape;337;p46"/>
          <p:cNvGraphicFramePr/>
          <p:nvPr/>
        </p:nvGraphicFramePr>
        <p:xfrm>
          <a:off x="224975" y="889000"/>
          <a:ext cx="3000000" cy="3000000"/>
        </p:xfrm>
        <a:graphic>
          <a:graphicData uri="http://schemas.openxmlformats.org/drawingml/2006/table">
            <a:tbl>
              <a:tblPr>
                <a:noFill/>
                <a:tableStyleId>{CACDAC59-0C31-4989-98CC-9865D22416A3}</a:tableStyleId>
              </a:tblPr>
              <a:tblGrid>
                <a:gridCol w="3694400"/>
                <a:gridCol w="2121350"/>
                <a:gridCol w="1586525"/>
                <a:gridCol w="1206975"/>
              </a:tblGrid>
              <a:tr h="691400">
                <a:tc>
                  <a:txBody>
                    <a:bodyPr/>
                    <a:lstStyle/>
                    <a:p>
                      <a:pPr indent="0" lvl="0" marL="0" rtl="0" algn="l">
                        <a:spcBef>
                          <a:spcPts val="0"/>
                        </a:spcBef>
                        <a:spcAft>
                          <a:spcPts val="0"/>
                        </a:spcAft>
                        <a:buNone/>
                      </a:pPr>
                      <a:r>
                        <a:rPr lang="en"/>
                        <a:t> </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HP-AMHA-11501700</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HX-1400</a:t>
                      </a:r>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SELF-BUILT</a:t>
                      </a:r>
                      <a:endParaRPr/>
                    </a:p>
                  </a:txBody>
                  <a:tcPr marT="91425" marB="91425" marR="91425" marL="91425">
                    <a:lnB cap="flat" cmpd="sng" w="9525">
                      <a:solidFill>
                        <a:schemeClr val="dk1"/>
                      </a:solidFill>
                      <a:prstDash val="solid"/>
                      <a:round/>
                      <a:headEnd len="sm" w="sm" type="none"/>
                      <a:tailEnd len="sm" w="sm" type="none"/>
                    </a:lnB>
                  </a:tcPr>
                </a:tc>
              </a:tr>
              <a:tr h="691400">
                <a:tc>
                  <a:txBody>
                    <a:bodyPr/>
                    <a:lstStyle/>
                    <a:p>
                      <a:pPr indent="0" lvl="0" marL="0" rtl="0" algn="l">
                        <a:spcBef>
                          <a:spcPts val="0"/>
                        </a:spcBef>
                        <a:spcAft>
                          <a:spcPts val="0"/>
                        </a:spcAft>
                        <a:buNone/>
                      </a:pPr>
                      <a:r>
                        <a:rPr lang="en"/>
                        <a:t>Gain (dBi)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9.4-13.3</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highlight>
                            <a:srgbClr val="6AA84F"/>
                          </a:highlight>
                        </a:rPr>
                        <a:t>11.5</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~9.0-15.0</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91400">
                <a:tc>
                  <a:txBody>
                    <a:bodyPr/>
                    <a:lstStyle/>
                    <a:p>
                      <a:pPr indent="0" lvl="0" marL="0" rtl="0" algn="l">
                        <a:spcBef>
                          <a:spcPts val="0"/>
                        </a:spcBef>
                        <a:spcAft>
                          <a:spcPts val="0"/>
                        </a:spcAft>
                        <a:buNone/>
                      </a:pPr>
                      <a:r>
                        <a:rPr lang="en"/>
                        <a:t>Frequency Band (MHz)</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1150-1700</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1100-1710</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1400-1700</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725">
                <a:tc>
                  <a:txBody>
                    <a:bodyPr/>
                    <a:lstStyle/>
                    <a:p>
                      <a:pPr indent="0" lvl="0" marL="0" rtl="0" algn="l">
                        <a:spcBef>
                          <a:spcPts val="0"/>
                        </a:spcBef>
                        <a:spcAft>
                          <a:spcPts val="0"/>
                        </a:spcAft>
                        <a:buNone/>
                      </a:pPr>
                      <a:r>
                        <a:rPr lang="en"/>
                        <a:t>Cost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“Too Expensive”</a:t>
                      </a:r>
                      <a:endParaRPr>
                        <a:highlight>
                          <a:srgbClr val="CC4125"/>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$1647</a:t>
                      </a:r>
                      <a:endParaRPr>
                        <a:highlight>
                          <a:srgbClr val="CC4125"/>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&lt;$200</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91400">
                <a:tc>
                  <a:txBody>
                    <a:bodyPr/>
                    <a:lstStyle/>
                    <a:p>
                      <a:pPr indent="0" lvl="0" marL="0" rtl="0" algn="l">
                        <a:spcBef>
                          <a:spcPts val="0"/>
                        </a:spcBef>
                        <a:spcAft>
                          <a:spcPts val="0"/>
                        </a:spcAft>
                        <a:buNone/>
                      </a:pPr>
                      <a:r>
                        <a:rPr lang="en"/>
                        <a:t>Half-Power Beamwidth (degrees)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26-49</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highlight>
                            <a:srgbClr val="6AA84F"/>
                          </a:highlight>
                        </a:rPr>
                        <a:t>30.9</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~31</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725">
                <a:tc>
                  <a:txBody>
                    <a:bodyPr/>
                    <a:lstStyle/>
                    <a:p>
                      <a:pPr indent="0" lvl="0" marL="0" rtl="0" algn="l">
                        <a:spcBef>
                          <a:spcPts val="0"/>
                        </a:spcBef>
                        <a:spcAft>
                          <a:spcPts val="0"/>
                        </a:spcAft>
                        <a:buNone/>
                      </a:pPr>
                      <a:r>
                        <a:rPr lang="en"/>
                        <a:t>Connection Type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N-Female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SMA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SMA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725">
                <a:tc>
                  <a:txBody>
                    <a:bodyPr/>
                    <a:lstStyle/>
                    <a:p>
                      <a:pPr indent="0" lvl="0" marL="0" rtl="0" algn="l">
                        <a:spcBef>
                          <a:spcPts val="0"/>
                        </a:spcBef>
                        <a:spcAft>
                          <a:spcPts val="0"/>
                        </a:spcAft>
                        <a:buNone/>
                      </a:pPr>
                      <a:r>
                        <a:rPr lang="en"/>
                        <a:t>Waterproof?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Yes</a:t>
                      </a:r>
                      <a:endParaRPr>
                        <a:highlight>
                          <a:srgbClr val="6AA84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FFFF00"/>
                          </a:highlight>
                        </a:rPr>
                        <a:t>Potentially</a:t>
                      </a:r>
                      <a:endParaRPr>
                        <a:highlight>
                          <a:srgbClr val="FFFF0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38" name="Google Shape;338;p4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p:nvPr/>
        </p:nvSpPr>
        <p:spPr>
          <a:xfrm>
            <a:off x="1925" y="5800"/>
            <a:ext cx="9144000" cy="68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ph type="title"/>
          </p:nvPr>
        </p:nvSpPr>
        <p:spPr>
          <a:xfrm>
            <a:off x="187500" y="6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Antenna Trade Study 2: COTS Comparison</a:t>
            </a:r>
            <a:endParaRPr/>
          </a:p>
        </p:txBody>
      </p:sp>
      <p:sp>
        <p:nvSpPr>
          <p:cNvPr id="345" name="Google Shape;345;p47"/>
          <p:cNvSpPr txBox="1"/>
          <p:nvPr>
            <p:ph idx="1" type="body"/>
          </p:nvPr>
        </p:nvSpPr>
        <p:spPr>
          <a:xfrm>
            <a:off x="187500" y="688900"/>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Selection:</a:t>
            </a:r>
            <a:endParaRPr/>
          </a:p>
          <a:p>
            <a:pPr indent="-342900" lvl="0" marL="457200" rtl="0" algn="l">
              <a:spcBef>
                <a:spcPts val="1200"/>
              </a:spcBef>
              <a:spcAft>
                <a:spcPts val="0"/>
              </a:spcAft>
              <a:buSzPts val="1800"/>
              <a:buChar char="●"/>
            </a:pPr>
            <a:r>
              <a:rPr lang="en"/>
              <a:t>Although all three antennas were found to be appropriate for our system, neither of the COTS options will be usable for our system.</a:t>
            </a:r>
            <a:endParaRPr/>
          </a:p>
          <a:p>
            <a:pPr indent="-342900" lvl="0" marL="457200" rtl="0" algn="l">
              <a:spcBef>
                <a:spcPts val="0"/>
              </a:spcBef>
              <a:spcAft>
                <a:spcPts val="0"/>
              </a:spcAft>
              <a:buSzPts val="1800"/>
              <a:buChar char="●"/>
            </a:pPr>
            <a:r>
              <a:rPr lang="en"/>
              <a:t>Both the HX-1400 and the </a:t>
            </a:r>
            <a:r>
              <a:rPr lang="en"/>
              <a:t>HP-AMHA-11501700 are far over budget for our system.</a:t>
            </a:r>
            <a:endParaRPr/>
          </a:p>
          <a:p>
            <a:pPr indent="-342900" lvl="0" marL="457200" rtl="0" algn="l">
              <a:spcBef>
                <a:spcPts val="0"/>
              </a:spcBef>
              <a:spcAft>
                <a:spcPts val="0"/>
              </a:spcAft>
              <a:buSzPts val="1800"/>
              <a:buChar char="●"/>
            </a:pPr>
            <a:r>
              <a:rPr lang="en"/>
              <a:t>Therefore, the </a:t>
            </a:r>
            <a:r>
              <a:rPr b="1" lang="en" u="sng"/>
              <a:t>self-built</a:t>
            </a:r>
            <a:r>
              <a:rPr lang="en"/>
              <a:t> option is our selection.</a:t>
            </a:r>
            <a:endParaRPr/>
          </a:p>
          <a:p>
            <a:pPr indent="-342900" lvl="0" marL="457200" rtl="0" algn="l">
              <a:spcBef>
                <a:spcPts val="0"/>
              </a:spcBef>
              <a:spcAft>
                <a:spcPts val="0"/>
              </a:spcAft>
              <a:buSzPts val="1800"/>
              <a:buChar char="●"/>
            </a:pPr>
            <a:r>
              <a:rPr lang="en"/>
              <a:t>Helical antennas are relatively simple to design and build, and many people have successfully DIY built them before.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6" name="Google Shape;346;p47"/>
          <p:cNvPicPr preferRelativeResize="0"/>
          <p:nvPr/>
        </p:nvPicPr>
        <p:blipFill>
          <a:blip r:embed="rId3">
            <a:alphaModFix/>
          </a:blip>
          <a:stretch>
            <a:fillRect/>
          </a:stretch>
        </p:blipFill>
        <p:spPr>
          <a:xfrm>
            <a:off x="187500" y="3127538"/>
            <a:ext cx="2764966" cy="1817949"/>
          </a:xfrm>
          <a:prstGeom prst="rect">
            <a:avLst/>
          </a:prstGeom>
          <a:noFill/>
          <a:ln>
            <a:noFill/>
          </a:ln>
        </p:spPr>
      </p:pic>
      <p:pic>
        <p:nvPicPr>
          <p:cNvPr id="347" name="Google Shape;347;p47"/>
          <p:cNvPicPr preferRelativeResize="0"/>
          <p:nvPr/>
        </p:nvPicPr>
        <p:blipFill>
          <a:blip r:embed="rId4">
            <a:alphaModFix/>
          </a:blip>
          <a:stretch>
            <a:fillRect/>
          </a:stretch>
        </p:blipFill>
        <p:spPr>
          <a:xfrm>
            <a:off x="6804475" y="2825425"/>
            <a:ext cx="1696350" cy="2261774"/>
          </a:xfrm>
          <a:prstGeom prst="rect">
            <a:avLst/>
          </a:prstGeom>
          <a:noFill/>
          <a:ln>
            <a:noFill/>
          </a:ln>
        </p:spPr>
      </p:pic>
      <p:pic>
        <p:nvPicPr>
          <p:cNvPr id="348" name="Google Shape;348;p47"/>
          <p:cNvPicPr preferRelativeResize="0"/>
          <p:nvPr/>
        </p:nvPicPr>
        <p:blipFill>
          <a:blip r:embed="rId5">
            <a:alphaModFix/>
          </a:blip>
          <a:stretch>
            <a:fillRect/>
          </a:stretch>
        </p:blipFill>
        <p:spPr>
          <a:xfrm>
            <a:off x="3124887" y="3194026"/>
            <a:ext cx="3507175" cy="1684975"/>
          </a:xfrm>
          <a:prstGeom prst="rect">
            <a:avLst/>
          </a:prstGeom>
          <a:noFill/>
          <a:ln>
            <a:noFill/>
          </a:ln>
        </p:spPr>
      </p:pic>
      <p:sp>
        <p:nvSpPr>
          <p:cNvPr id="349" name="Google Shape;349;p4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txBox="1"/>
          <p:nvPr>
            <p:ph type="title"/>
          </p:nvPr>
        </p:nvSpPr>
        <p:spPr>
          <a:xfrm>
            <a:off x="25295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System </a:t>
            </a:r>
            <a:r>
              <a:rPr lang="en"/>
              <a:t>Requirements </a:t>
            </a:r>
            <a:endParaRPr/>
          </a:p>
        </p:txBody>
      </p:sp>
      <p:sp>
        <p:nvSpPr>
          <p:cNvPr id="356" name="Google Shape;356;p48"/>
          <p:cNvSpPr txBox="1"/>
          <p:nvPr>
            <p:ph idx="1" type="body"/>
          </p:nvPr>
        </p:nvSpPr>
        <p:spPr>
          <a:xfrm>
            <a:off x="187500" y="9990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POW 1- system shall be battery powered</a:t>
            </a:r>
            <a:endParaRPr/>
          </a:p>
          <a:p>
            <a:pPr indent="-342900" lvl="0" marL="457200" rtl="0" algn="l">
              <a:spcBef>
                <a:spcPts val="0"/>
              </a:spcBef>
              <a:spcAft>
                <a:spcPts val="0"/>
              </a:spcAft>
              <a:buSzPts val="1800"/>
              <a:buAutoNum type="arabicPeriod"/>
            </a:pPr>
            <a:r>
              <a:rPr lang="en"/>
              <a:t>POW 2-System shall operate for 18 hours </a:t>
            </a:r>
            <a:r>
              <a:rPr lang="en"/>
              <a:t>continuously</a:t>
            </a:r>
            <a:endParaRPr/>
          </a:p>
          <a:p>
            <a:pPr indent="-342900" lvl="0" marL="457200" rtl="0" algn="l">
              <a:spcBef>
                <a:spcPts val="0"/>
              </a:spcBef>
              <a:spcAft>
                <a:spcPts val="0"/>
              </a:spcAft>
              <a:buSzPts val="1800"/>
              <a:buAutoNum type="arabicPeriod"/>
            </a:pPr>
            <a:r>
              <a:rPr lang="en"/>
              <a:t>ME 1- System shall be potable</a:t>
            </a:r>
            <a:endParaRPr/>
          </a:p>
          <a:p>
            <a:pPr indent="-342900" lvl="0" marL="457200" rtl="0" algn="l">
              <a:spcBef>
                <a:spcPts val="0"/>
              </a:spcBef>
              <a:spcAft>
                <a:spcPts val="0"/>
              </a:spcAft>
              <a:buSzPts val="1800"/>
              <a:buAutoNum type="arabicPeriod"/>
            </a:pPr>
            <a:r>
              <a:rPr lang="en"/>
              <a:t>ME 2- System shall be transportable a </a:t>
            </a:r>
            <a:r>
              <a:rPr lang="en"/>
              <a:t>minimum</a:t>
            </a:r>
            <a:r>
              <a:rPr lang="en"/>
              <a:t> of 100 yards by 2 people</a:t>
            </a:r>
            <a:endParaRPr/>
          </a:p>
          <a:p>
            <a:pPr indent="-342900" lvl="0" marL="457200" rtl="0" algn="l">
              <a:spcBef>
                <a:spcPts val="0"/>
              </a:spcBef>
              <a:spcAft>
                <a:spcPts val="0"/>
              </a:spcAft>
              <a:buSzPts val="1800"/>
              <a:buAutoNum type="arabicPeriod"/>
            </a:pPr>
            <a:r>
              <a:rPr lang="en"/>
              <a:t>COST 1 - The </a:t>
            </a:r>
            <a:r>
              <a:rPr lang="en"/>
              <a:t>system</a:t>
            </a:r>
            <a:r>
              <a:rPr lang="en"/>
              <a:t> shall be replicable for less than $2000</a:t>
            </a:r>
            <a:endParaRPr/>
          </a:p>
          <a:p>
            <a:pPr indent="0" lvl="0" marL="0" rtl="0" algn="l">
              <a:lnSpc>
                <a:spcPct val="100000"/>
              </a:lnSpc>
              <a:spcBef>
                <a:spcPts val="1200"/>
              </a:spcBef>
              <a:spcAft>
                <a:spcPts val="0"/>
              </a:spcAft>
              <a:buNone/>
            </a:pPr>
            <a:r>
              <a:t/>
            </a:r>
            <a:endParaRPr/>
          </a:p>
          <a:p>
            <a:pPr indent="0" lvl="0" marL="0" rtl="0" algn="l">
              <a:spcBef>
                <a:spcPts val="1200"/>
              </a:spcBef>
              <a:spcAft>
                <a:spcPts val="1200"/>
              </a:spcAft>
              <a:buNone/>
            </a:pPr>
            <a:r>
              <a:t/>
            </a:r>
            <a:endParaRPr/>
          </a:p>
        </p:txBody>
      </p:sp>
      <p:sp>
        <p:nvSpPr>
          <p:cNvPr id="357" name="Google Shape;357;p4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System Derived Requirements</a:t>
            </a:r>
            <a:endParaRPr/>
          </a:p>
        </p:txBody>
      </p:sp>
      <p:sp>
        <p:nvSpPr>
          <p:cNvPr id="364" name="Google Shape;36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The power system shall power the mount for at least 1 hour of operation, and the computer system for 18 hours.</a:t>
            </a:r>
            <a:endParaRPr/>
          </a:p>
          <a:p>
            <a:pPr indent="-342900" lvl="0" marL="457200" rtl="0" algn="l">
              <a:spcBef>
                <a:spcPts val="0"/>
              </a:spcBef>
              <a:spcAft>
                <a:spcPts val="0"/>
              </a:spcAft>
              <a:buSzPts val="1800"/>
              <a:buAutoNum type="arabicPeriod"/>
            </a:pPr>
            <a:r>
              <a:rPr lang="en"/>
              <a:t>The Power system shall have a supply voltage of 12 volts </a:t>
            </a:r>
            <a:endParaRPr/>
          </a:p>
          <a:p>
            <a:pPr indent="-342900" lvl="0" marL="457200" rtl="0" algn="l">
              <a:lnSpc>
                <a:spcPct val="100000"/>
              </a:lnSpc>
              <a:spcBef>
                <a:spcPts val="0"/>
              </a:spcBef>
              <a:spcAft>
                <a:spcPts val="0"/>
              </a:spcAft>
              <a:buSzPts val="1800"/>
              <a:buAutoNum type="arabicPeriod"/>
            </a:pPr>
            <a:r>
              <a:rPr lang="en"/>
              <a:t>The supply voltage shall be stepped down using a buck converter to feed the computer system.</a:t>
            </a:r>
            <a:endParaRPr/>
          </a:p>
          <a:p>
            <a:pPr indent="-342900" lvl="0" marL="457200" rtl="0" algn="l">
              <a:lnSpc>
                <a:spcPct val="100000"/>
              </a:lnSpc>
              <a:spcBef>
                <a:spcPts val="0"/>
              </a:spcBef>
              <a:spcAft>
                <a:spcPts val="0"/>
              </a:spcAft>
              <a:buSzPts val="1800"/>
              <a:buAutoNum type="arabicPeriod"/>
            </a:pPr>
            <a:r>
              <a:rPr lang="en"/>
              <a:t>The supply voltage shall be stepped up using a boost converter to feed the mount system. </a:t>
            </a:r>
            <a:endParaRPr/>
          </a:p>
          <a:p>
            <a:pPr indent="-342900" lvl="0" marL="457200" rtl="0" algn="l">
              <a:lnSpc>
                <a:spcPct val="100000"/>
              </a:lnSpc>
              <a:spcBef>
                <a:spcPts val="0"/>
              </a:spcBef>
              <a:spcAft>
                <a:spcPts val="0"/>
              </a:spcAft>
              <a:buSzPts val="1800"/>
              <a:buAutoNum type="arabicPeriod"/>
            </a:pPr>
            <a:r>
              <a:rPr lang="en"/>
              <a:t>The battery should be a lithium ion or deep cycle battery to ensure a steady discharge rate. </a:t>
            </a:r>
            <a:endParaRPr/>
          </a:p>
          <a:p>
            <a:pPr indent="-342900" lvl="0" marL="457200" rtl="0" algn="l">
              <a:lnSpc>
                <a:spcPct val="100000"/>
              </a:lnSpc>
              <a:spcBef>
                <a:spcPts val="0"/>
              </a:spcBef>
              <a:spcAft>
                <a:spcPts val="0"/>
              </a:spcAft>
              <a:buSzPts val="1800"/>
              <a:buAutoNum type="arabicPeriod"/>
            </a:pPr>
            <a:r>
              <a:rPr lang="en"/>
              <a:t>The battery should also not lose charge if fully discharged. </a:t>
            </a:r>
            <a:endParaRPr/>
          </a:p>
          <a:p>
            <a:pPr indent="-342900" lvl="0" marL="457200" rtl="0" algn="l">
              <a:lnSpc>
                <a:spcPct val="100000"/>
              </a:lnSpc>
              <a:spcBef>
                <a:spcPts val="0"/>
              </a:spcBef>
              <a:spcAft>
                <a:spcPts val="0"/>
              </a:spcAft>
              <a:buSzPts val="1800"/>
              <a:buAutoNum type="arabicPeriod"/>
            </a:pPr>
            <a:r>
              <a:rPr lang="en"/>
              <a:t>The battery shall have an emergency stop switch tied to the power lead.</a:t>
            </a:r>
            <a:endParaRPr/>
          </a:p>
          <a:p>
            <a:pPr indent="-342900" lvl="0" marL="457200" rtl="0" algn="l">
              <a:lnSpc>
                <a:spcPct val="100000"/>
              </a:lnSpc>
              <a:spcBef>
                <a:spcPts val="0"/>
              </a:spcBef>
              <a:spcAft>
                <a:spcPts val="0"/>
              </a:spcAft>
              <a:buSzPts val="1800"/>
              <a:buAutoNum type="arabicPeriod"/>
            </a:pPr>
            <a:r>
              <a:rPr lang="en"/>
              <a:t>The battery should have to power the computer at max power for two hours at a minimum, and the mount for an hour and a half. </a:t>
            </a:r>
            <a:endParaRPr/>
          </a:p>
        </p:txBody>
      </p:sp>
      <p:sp>
        <p:nvSpPr>
          <p:cNvPr id="365" name="Google Shape;365;p4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0"/>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a:t>
            </a:r>
            <a:r>
              <a:rPr lang="en"/>
              <a:t>calculation</a:t>
            </a:r>
            <a:r>
              <a:rPr lang="en"/>
              <a:t> </a:t>
            </a:r>
            <a:endParaRPr/>
          </a:p>
        </p:txBody>
      </p:sp>
      <p:sp>
        <p:nvSpPr>
          <p:cNvPr id="372" name="Google Shape;372;p50"/>
          <p:cNvSpPr txBox="1"/>
          <p:nvPr>
            <p:ph idx="1" type="body"/>
          </p:nvPr>
        </p:nvSpPr>
        <p:spPr>
          <a:xfrm>
            <a:off x="311700" y="1123150"/>
            <a:ext cx="8520600" cy="4020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battery must power the computer at max power for 2 hours, and at idle for the other 16. The battery must also power the mount for at least an hour and a half.</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Based on this analysis, </a:t>
            </a:r>
            <a:r>
              <a:rPr lang="en"/>
              <a:t>which</a:t>
            </a:r>
            <a:r>
              <a:rPr lang="en"/>
              <a:t> assumes that all of the on time for the power circuit will be in a continuous line, a larger battery will be needed to avoid power drop off when not powering the circuit for possibly hours. </a:t>
            </a:r>
            <a:endParaRPr/>
          </a:p>
        </p:txBody>
      </p:sp>
      <p:sp>
        <p:nvSpPr>
          <p:cNvPr id="373" name="Google Shape;373;p5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4" name="Google Shape;374;p50"/>
          <p:cNvGraphicFramePr/>
          <p:nvPr/>
        </p:nvGraphicFramePr>
        <p:xfrm>
          <a:off x="952500" y="1706900"/>
          <a:ext cx="3000000" cy="3000000"/>
        </p:xfrm>
        <a:graphic>
          <a:graphicData uri="http://schemas.openxmlformats.org/drawingml/2006/table">
            <a:tbl>
              <a:tblPr>
                <a:noFill/>
                <a:tableStyleId>{34353E24-7AB4-4B17-A5B2-0B818E521221}</a:tableStyleId>
              </a:tblPr>
              <a:tblGrid>
                <a:gridCol w="1169750"/>
                <a:gridCol w="1169750"/>
                <a:gridCol w="1169750"/>
                <a:gridCol w="1169750"/>
                <a:gridCol w="1169750"/>
                <a:gridCol w="1169750"/>
              </a:tblGrid>
              <a:tr h="579075">
                <a:tc>
                  <a:txBody>
                    <a:bodyPr/>
                    <a:lstStyle/>
                    <a:p>
                      <a:pPr indent="0" lvl="0" marL="0" rtl="0" algn="l">
                        <a:spcBef>
                          <a:spcPts val="0"/>
                        </a:spcBef>
                        <a:spcAft>
                          <a:spcPts val="0"/>
                        </a:spcAft>
                        <a:buNone/>
                      </a:pPr>
                      <a:r>
                        <a:rPr lang="en"/>
                        <a:t>System </a:t>
                      </a:r>
                      <a:endParaRPr/>
                    </a:p>
                  </a:txBody>
                  <a:tcPr marT="91425" marB="91425" marR="91425" marL="91425"/>
                </a:tc>
                <a:tc>
                  <a:txBody>
                    <a:bodyPr/>
                    <a:lstStyle/>
                    <a:p>
                      <a:pPr indent="0" lvl="0" marL="0" rtl="0" algn="l">
                        <a:spcBef>
                          <a:spcPts val="0"/>
                        </a:spcBef>
                        <a:spcAft>
                          <a:spcPts val="0"/>
                        </a:spcAft>
                        <a:buNone/>
                      </a:pPr>
                      <a:r>
                        <a:rPr lang="en"/>
                        <a:t>Voltage required</a:t>
                      </a:r>
                      <a:endParaRPr/>
                    </a:p>
                  </a:txBody>
                  <a:tcPr marT="91425" marB="91425" marR="91425" marL="91425"/>
                </a:tc>
                <a:tc>
                  <a:txBody>
                    <a:bodyPr/>
                    <a:lstStyle/>
                    <a:p>
                      <a:pPr indent="0" lvl="0" marL="0" rtl="0" algn="l">
                        <a:spcBef>
                          <a:spcPts val="0"/>
                        </a:spcBef>
                        <a:spcAft>
                          <a:spcPts val="0"/>
                        </a:spcAft>
                        <a:buNone/>
                      </a:pPr>
                      <a:r>
                        <a:rPr lang="en"/>
                        <a:t>Amperage</a:t>
                      </a:r>
                      <a:r>
                        <a:rPr lang="en"/>
                        <a:t> total</a:t>
                      </a:r>
                      <a:endParaRPr/>
                    </a:p>
                  </a:txBody>
                  <a:tcPr marT="91425" marB="91425" marR="91425" marL="91425"/>
                </a:tc>
                <a:tc>
                  <a:txBody>
                    <a:bodyPr/>
                    <a:lstStyle/>
                    <a:p>
                      <a:pPr indent="0" lvl="0" marL="0" rtl="0" algn="l">
                        <a:spcBef>
                          <a:spcPts val="0"/>
                        </a:spcBef>
                        <a:spcAft>
                          <a:spcPts val="0"/>
                        </a:spcAft>
                        <a:buNone/>
                      </a:pPr>
                      <a:r>
                        <a:rPr lang="en"/>
                        <a:t>Time (hours)</a:t>
                      </a:r>
                      <a:endParaRPr/>
                    </a:p>
                  </a:txBody>
                  <a:tcPr marT="91425" marB="91425" marR="91425" marL="91425"/>
                </a:tc>
                <a:tc>
                  <a:txBody>
                    <a:bodyPr/>
                    <a:lstStyle/>
                    <a:p>
                      <a:pPr indent="0" lvl="0" marL="0" rtl="0" algn="l">
                        <a:spcBef>
                          <a:spcPts val="0"/>
                        </a:spcBef>
                        <a:spcAft>
                          <a:spcPts val="0"/>
                        </a:spcAft>
                        <a:buNone/>
                      </a:pPr>
                      <a:r>
                        <a:rPr lang="en"/>
                        <a:t>Watt Hours</a:t>
                      </a:r>
                      <a:endParaRPr/>
                    </a:p>
                  </a:txBody>
                  <a:tcPr marT="91425" marB="91425" marR="91425" marL="91425"/>
                </a:tc>
                <a:tc>
                  <a:txBody>
                    <a:bodyPr/>
                    <a:lstStyle/>
                    <a:p>
                      <a:pPr indent="0" lvl="0" marL="0" rtl="0" algn="l">
                        <a:spcBef>
                          <a:spcPts val="0"/>
                        </a:spcBef>
                        <a:spcAft>
                          <a:spcPts val="0"/>
                        </a:spcAft>
                        <a:buNone/>
                      </a:pPr>
                      <a:r>
                        <a:rPr lang="en"/>
                        <a:t>Amp Hours</a:t>
                      </a:r>
                      <a:endParaRPr/>
                    </a:p>
                  </a:txBody>
                  <a:tcPr marT="91425" marB="91425" marR="91425" marL="91425"/>
                </a:tc>
              </a:tr>
              <a:tr h="376400">
                <a:tc>
                  <a:txBody>
                    <a:bodyPr/>
                    <a:lstStyle/>
                    <a:p>
                      <a:pPr indent="0" lvl="0" marL="0" rtl="0" algn="l">
                        <a:spcBef>
                          <a:spcPts val="0"/>
                        </a:spcBef>
                        <a:spcAft>
                          <a:spcPts val="0"/>
                        </a:spcAft>
                        <a:buNone/>
                      </a:pPr>
                      <a:r>
                        <a:rPr lang="en"/>
                        <a:t>Computer</a:t>
                      </a:r>
                      <a:endParaRPr/>
                    </a:p>
                  </a:txBody>
                  <a:tcPr marT="91425" marB="91425" marR="91425" marL="91425"/>
                </a:tc>
                <a:tc>
                  <a:txBody>
                    <a:bodyPr/>
                    <a:lstStyle/>
                    <a:p>
                      <a:pPr indent="0" lvl="0" marL="0" rtl="0" algn="l">
                        <a:spcBef>
                          <a:spcPts val="0"/>
                        </a:spcBef>
                        <a:spcAft>
                          <a:spcPts val="0"/>
                        </a:spcAft>
                        <a:buNone/>
                      </a:pPr>
                      <a:r>
                        <a:rPr lang="en"/>
                        <a:t>5V</a:t>
                      </a:r>
                      <a:endParaRPr/>
                    </a:p>
                  </a:txBody>
                  <a:tcPr marT="91425" marB="91425" marR="91425" marL="91425"/>
                </a:tc>
                <a:tc>
                  <a:txBody>
                    <a:bodyPr/>
                    <a:lstStyle/>
                    <a:p>
                      <a:pPr indent="0" lvl="0" marL="0" rtl="0" algn="l">
                        <a:spcBef>
                          <a:spcPts val="0"/>
                        </a:spcBef>
                        <a:spcAft>
                          <a:spcPts val="0"/>
                        </a:spcAft>
                        <a:buNone/>
                      </a:pPr>
                      <a:r>
                        <a:rPr lang="en"/>
                        <a:t>3A</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30Wh</a:t>
                      </a:r>
                      <a:endParaRPr/>
                    </a:p>
                  </a:txBody>
                  <a:tcPr marT="91425" marB="91425" marR="91425" marL="91425"/>
                </a:tc>
                <a:tc>
                  <a:txBody>
                    <a:bodyPr/>
                    <a:lstStyle/>
                    <a:p>
                      <a:pPr indent="0" lvl="0" marL="0" rtl="0" algn="l">
                        <a:spcBef>
                          <a:spcPts val="0"/>
                        </a:spcBef>
                        <a:spcAft>
                          <a:spcPts val="0"/>
                        </a:spcAft>
                        <a:buNone/>
                      </a:pPr>
                      <a:r>
                        <a:rPr lang="en"/>
                        <a:t>2.5Ah</a:t>
                      </a:r>
                      <a:endParaRPr/>
                    </a:p>
                  </a:txBody>
                  <a:tcPr marT="91425" marB="91425" marR="91425" marL="91425"/>
                </a:tc>
              </a:tr>
              <a:tr h="757625">
                <a:tc>
                  <a:txBody>
                    <a:bodyPr/>
                    <a:lstStyle/>
                    <a:p>
                      <a:pPr indent="0" lvl="0" marL="0" rtl="0" algn="l">
                        <a:spcBef>
                          <a:spcPts val="0"/>
                        </a:spcBef>
                        <a:spcAft>
                          <a:spcPts val="0"/>
                        </a:spcAft>
                        <a:buNone/>
                      </a:pPr>
                      <a:r>
                        <a:rPr lang="en"/>
                        <a:t>Computer(low power)</a:t>
                      </a:r>
                      <a:endParaRPr/>
                    </a:p>
                  </a:txBody>
                  <a:tcPr marT="91425" marB="91425" marR="91425" marL="91425"/>
                </a:tc>
                <a:tc>
                  <a:txBody>
                    <a:bodyPr/>
                    <a:lstStyle/>
                    <a:p>
                      <a:pPr indent="0" lvl="0" marL="0" rtl="0" algn="l">
                        <a:spcBef>
                          <a:spcPts val="0"/>
                        </a:spcBef>
                        <a:spcAft>
                          <a:spcPts val="0"/>
                        </a:spcAft>
                        <a:buNone/>
                      </a:pPr>
                      <a:r>
                        <a:rPr lang="en"/>
                        <a:t>5V</a:t>
                      </a:r>
                      <a:endParaRPr/>
                    </a:p>
                  </a:txBody>
                  <a:tcPr marT="91425" marB="91425" marR="91425" marL="91425"/>
                </a:tc>
                <a:tc>
                  <a:txBody>
                    <a:bodyPr/>
                    <a:lstStyle/>
                    <a:p>
                      <a:pPr indent="0" lvl="0" marL="0" rtl="0" algn="l">
                        <a:spcBef>
                          <a:spcPts val="0"/>
                        </a:spcBef>
                        <a:spcAft>
                          <a:spcPts val="0"/>
                        </a:spcAft>
                        <a:buNone/>
                      </a:pPr>
                      <a:r>
                        <a:rPr lang="en"/>
                        <a:t>0.514A</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41.12Wh</a:t>
                      </a:r>
                      <a:endParaRPr/>
                    </a:p>
                  </a:txBody>
                  <a:tcPr marT="91425" marB="91425" marR="91425" marL="91425"/>
                </a:tc>
                <a:tc>
                  <a:txBody>
                    <a:bodyPr/>
                    <a:lstStyle/>
                    <a:p>
                      <a:pPr indent="0" lvl="0" marL="0" rtl="0" algn="l">
                        <a:spcBef>
                          <a:spcPts val="0"/>
                        </a:spcBef>
                        <a:spcAft>
                          <a:spcPts val="0"/>
                        </a:spcAft>
                        <a:buNone/>
                      </a:pPr>
                      <a:r>
                        <a:rPr lang="en"/>
                        <a:t>3.51Ah</a:t>
                      </a:r>
                      <a:endParaRPr/>
                    </a:p>
                  </a:txBody>
                  <a:tcPr marT="91425" marB="91425" marR="91425" marL="91425"/>
                </a:tc>
              </a:tr>
              <a:tr h="376400">
                <a:tc>
                  <a:txBody>
                    <a:bodyPr/>
                    <a:lstStyle/>
                    <a:p>
                      <a:pPr indent="0" lvl="0" marL="0" rtl="0" algn="l">
                        <a:spcBef>
                          <a:spcPts val="0"/>
                        </a:spcBef>
                        <a:spcAft>
                          <a:spcPts val="0"/>
                        </a:spcAft>
                        <a:buNone/>
                      </a:pPr>
                      <a:r>
                        <a:rPr lang="en"/>
                        <a:t>Mount</a:t>
                      </a:r>
                      <a:endParaRPr/>
                    </a:p>
                  </a:txBody>
                  <a:tcPr marT="91425" marB="91425" marR="91425" marL="91425"/>
                </a:tc>
                <a:tc>
                  <a:txBody>
                    <a:bodyPr/>
                    <a:lstStyle/>
                    <a:p>
                      <a:pPr indent="0" lvl="0" marL="0" rtl="0" algn="l">
                        <a:spcBef>
                          <a:spcPts val="0"/>
                        </a:spcBef>
                        <a:spcAft>
                          <a:spcPts val="0"/>
                        </a:spcAft>
                        <a:buNone/>
                      </a:pPr>
                      <a:r>
                        <a:rPr lang="en"/>
                        <a:t>24V</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162Wh</a:t>
                      </a:r>
                      <a:endParaRPr/>
                    </a:p>
                  </a:txBody>
                  <a:tcPr marT="91425" marB="91425" marR="91425" marL="91425"/>
                </a:tc>
                <a:tc>
                  <a:txBody>
                    <a:bodyPr/>
                    <a:lstStyle/>
                    <a:p>
                      <a:pPr indent="0" lvl="0" marL="0" rtl="0" algn="l">
                        <a:spcBef>
                          <a:spcPts val="0"/>
                        </a:spcBef>
                        <a:spcAft>
                          <a:spcPts val="0"/>
                        </a:spcAft>
                        <a:buNone/>
                      </a:pPr>
                      <a:r>
                        <a:rPr lang="en"/>
                        <a:t>13.5</a:t>
                      </a:r>
                      <a:endParaRPr/>
                    </a:p>
                  </a:txBody>
                  <a:tcPr marT="91425" marB="91425" marR="91425" marL="91425"/>
                </a:tc>
              </a:tr>
              <a:tr h="376400">
                <a:tc>
                  <a:txBody>
                    <a:bodyPr/>
                    <a:lstStyle/>
                    <a:p>
                      <a:pPr indent="0" lvl="0" marL="0" rtl="0" algn="l">
                        <a:spcBef>
                          <a:spcPts val="0"/>
                        </a:spcBef>
                        <a:spcAft>
                          <a:spcPts val="0"/>
                        </a:spcAft>
                        <a:buNone/>
                      </a:pPr>
                      <a:r>
                        <a:rPr lang="en"/>
                        <a:t>Total</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233.12Wh</a:t>
                      </a:r>
                      <a:endParaRPr/>
                    </a:p>
                  </a:txBody>
                  <a:tcPr marT="91425" marB="91425" marR="91425" marL="91425"/>
                </a:tc>
                <a:tc>
                  <a:txBody>
                    <a:bodyPr/>
                    <a:lstStyle/>
                    <a:p>
                      <a:pPr indent="0" lvl="0" marL="0" rtl="0" algn="l">
                        <a:spcBef>
                          <a:spcPts val="0"/>
                        </a:spcBef>
                        <a:spcAft>
                          <a:spcPts val="0"/>
                        </a:spcAft>
                        <a:buNone/>
                      </a:pPr>
                      <a:r>
                        <a:rPr lang="en"/>
                        <a:t>19.51</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Buck and Boost Converter Circuits</a:t>
            </a:r>
            <a:endParaRPr/>
          </a:p>
        </p:txBody>
      </p:sp>
      <p:sp>
        <p:nvSpPr>
          <p:cNvPr id="381" name="Google Shape;38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Buck converters are readily sold for extremely cheap(from 12 to 5 volts, I found three for under $10), so this is not an issue. </a:t>
            </a:r>
            <a:endParaRPr/>
          </a:p>
          <a:p>
            <a:pPr indent="-342900" lvl="0" marL="457200" rtl="0" algn="l">
              <a:spcBef>
                <a:spcPts val="0"/>
              </a:spcBef>
              <a:spcAft>
                <a:spcPts val="0"/>
              </a:spcAft>
              <a:buSzPts val="1800"/>
              <a:buChar char="-"/>
            </a:pPr>
            <a:r>
              <a:rPr lang="en"/>
              <a:t>Boost converters from 12V to 22V are not very common. We will have to make our own. </a:t>
            </a:r>
            <a:endParaRPr/>
          </a:p>
          <a:p>
            <a:pPr indent="-342900" lvl="0" marL="457200" rtl="0" algn="l">
              <a:spcBef>
                <a:spcPts val="0"/>
              </a:spcBef>
              <a:spcAft>
                <a:spcPts val="0"/>
              </a:spcAft>
              <a:buSzPts val="1800"/>
              <a:buChar char="-"/>
            </a:pPr>
            <a:r>
              <a:rPr lang="en"/>
              <a:t>Another option is to boost the supply voltage to 120V AC, and feed the mount through the </a:t>
            </a:r>
            <a:r>
              <a:rPr lang="en"/>
              <a:t>attached</a:t>
            </a:r>
            <a:r>
              <a:rPr lang="en"/>
              <a:t> power cable, instead of feeding directly to the motors.</a:t>
            </a:r>
            <a:endParaRPr/>
          </a:p>
          <a:p>
            <a:pPr indent="-342900" lvl="0" marL="457200" rtl="0" algn="l">
              <a:spcBef>
                <a:spcPts val="0"/>
              </a:spcBef>
              <a:spcAft>
                <a:spcPts val="0"/>
              </a:spcAft>
              <a:buSzPts val="1800"/>
              <a:buChar char="-"/>
            </a:pPr>
            <a:r>
              <a:rPr lang="en"/>
              <a:t>A much more attractive option is to use the motor’s voltage tolerance, and boost the battery voltage to 24V dc. This allows us to use a much more </a:t>
            </a:r>
            <a:r>
              <a:rPr lang="en"/>
              <a:t>available converter. </a:t>
            </a:r>
            <a:endParaRPr/>
          </a:p>
          <a:p>
            <a:pPr indent="0" lvl="0" marL="0" rtl="0" algn="l">
              <a:spcBef>
                <a:spcPts val="1200"/>
              </a:spcBef>
              <a:spcAft>
                <a:spcPts val="1200"/>
              </a:spcAft>
              <a:buNone/>
            </a:pPr>
            <a:r>
              <a:t/>
            </a:r>
            <a:endParaRPr/>
          </a:p>
        </p:txBody>
      </p:sp>
      <p:sp>
        <p:nvSpPr>
          <p:cNvPr id="382" name="Google Shape;382;p5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51"/>
          <p:cNvPicPr preferRelativeResize="0"/>
          <p:nvPr/>
        </p:nvPicPr>
        <p:blipFill>
          <a:blip r:embed="rId3">
            <a:alphaModFix/>
          </a:blip>
          <a:stretch>
            <a:fillRect/>
          </a:stretch>
        </p:blipFill>
        <p:spPr>
          <a:xfrm>
            <a:off x="7469625" y="3855175"/>
            <a:ext cx="1302075" cy="1288325"/>
          </a:xfrm>
          <a:prstGeom prst="rect">
            <a:avLst/>
          </a:prstGeom>
          <a:noFill/>
          <a:ln>
            <a:noFill/>
          </a:ln>
        </p:spPr>
      </p:pic>
      <p:pic>
        <p:nvPicPr>
          <p:cNvPr id="384" name="Google Shape;384;p51"/>
          <p:cNvPicPr preferRelativeResize="0"/>
          <p:nvPr/>
        </p:nvPicPr>
        <p:blipFill>
          <a:blip r:embed="rId4">
            <a:alphaModFix/>
          </a:blip>
          <a:stretch>
            <a:fillRect/>
          </a:stretch>
        </p:blipFill>
        <p:spPr>
          <a:xfrm>
            <a:off x="551400" y="3855175"/>
            <a:ext cx="1273700" cy="128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Schedule</a:t>
            </a:r>
            <a:endParaRPr/>
          </a:p>
          <a:p>
            <a:pPr indent="0" lvl="0" marL="0" rtl="0" algn="l">
              <a:spcBef>
                <a:spcPts val="0"/>
              </a:spcBef>
              <a:spcAft>
                <a:spcPts val="0"/>
              </a:spcAft>
              <a:buNone/>
            </a:pPr>
            <a:r>
              <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Tuesday/Thursday 6:45 - Meeting with Shelly Stover(Mentor)</a:t>
            </a:r>
            <a:endParaRPr/>
          </a:p>
          <a:p>
            <a:pPr indent="0" lvl="0" marL="0" rtl="0" algn="l">
              <a:spcBef>
                <a:spcPts val="1200"/>
              </a:spcBef>
              <a:spcAft>
                <a:spcPts val="1200"/>
              </a:spcAft>
              <a:buNone/>
            </a:pPr>
            <a:r>
              <a:rPr lang="en"/>
              <a:t>Tuesday 11:30-12:30 - Meeting with Steve Ellingson(Customer/SME) if needed.</a:t>
            </a:r>
            <a:endParaRPr/>
          </a:p>
        </p:txBody>
      </p:sp>
      <p:sp>
        <p:nvSpPr>
          <p:cNvPr id="79" name="Google Shape;79;p1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2"/>
          <p:cNvSpPr txBox="1"/>
          <p:nvPr>
            <p:ph type="title"/>
          </p:nvPr>
        </p:nvSpPr>
        <p:spPr>
          <a:xfrm>
            <a:off x="3593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 gauge</a:t>
            </a:r>
            <a:endParaRPr/>
          </a:p>
        </p:txBody>
      </p:sp>
      <p:sp>
        <p:nvSpPr>
          <p:cNvPr id="391" name="Google Shape;39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the mount power line, Yaesu G5500 </a:t>
            </a:r>
            <a:r>
              <a:rPr lang="en"/>
              <a:t>suggests</a:t>
            </a:r>
            <a:r>
              <a:rPr lang="en"/>
              <a:t> that #20 AWG be used for applications under 100 ft. of length. Since the battery is going to be mounted either directly to the system, or within a few feet of the system #20 AWG should do fine.</a:t>
            </a:r>
            <a:endParaRPr/>
          </a:p>
          <a:p>
            <a:pPr indent="-342900" lvl="0" marL="457200" rtl="0" algn="l">
              <a:spcBef>
                <a:spcPts val="0"/>
              </a:spcBef>
              <a:spcAft>
                <a:spcPts val="0"/>
              </a:spcAft>
              <a:buSzPts val="1800"/>
              <a:buChar char="-"/>
            </a:pPr>
            <a:r>
              <a:rPr lang="en"/>
              <a:t>For the computer power wire, the same wire can be used to simplify the parts list. </a:t>
            </a:r>
            <a:endParaRPr/>
          </a:p>
          <a:p>
            <a:pPr indent="-342900" lvl="0" marL="457200" rtl="0" algn="l">
              <a:spcBef>
                <a:spcPts val="0"/>
              </a:spcBef>
              <a:spcAft>
                <a:spcPts val="0"/>
              </a:spcAft>
              <a:buSzPts val="1800"/>
              <a:buChar char="-"/>
            </a:pPr>
            <a:r>
              <a:rPr lang="en"/>
              <a:t>The </a:t>
            </a:r>
            <a:r>
              <a:rPr lang="en"/>
              <a:t>receiver</a:t>
            </a:r>
            <a:r>
              <a:rPr lang="en"/>
              <a:t> will get its power from the connection to the computer through a USB cable. </a:t>
            </a:r>
            <a:endParaRPr/>
          </a:p>
          <a:p>
            <a:pPr indent="0" lvl="0" marL="457200" rtl="0" algn="l">
              <a:spcBef>
                <a:spcPts val="1200"/>
              </a:spcBef>
              <a:spcAft>
                <a:spcPts val="1200"/>
              </a:spcAft>
              <a:buNone/>
            </a:pPr>
            <a:r>
              <a:t/>
            </a:r>
            <a:endParaRPr/>
          </a:p>
        </p:txBody>
      </p:sp>
      <p:sp>
        <p:nvSpPr>
          <p:cNvPr id="392" name="Google Shape;392;p52"/>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considerations</a:t>
            </a:r>
            <a:endParaRPr/>
          </a:p>
        </p:txBody>
      </p:sp>
      <p:sp>
        <p:nvSpPr>
          <p:cNvPr id="399" name="Google Shape;39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emergency stop will be connected to the positive terminal of the battery so that the power can be cut in an emergency. </a:t>
            </a:r>
            <a:endParaRPr/>
          </a:p>
          <a:p>
            <a:pPr indent="0" lvl="0" marL="0" rtl="0" algn="l">
              <a:spcBef>
                <a:spcPts val="1200"/>
              </a:spcBef>
              <a:spcAft>
                <a:spcPts val="0"/>
              </a:spcAft>
              <a:buNone/>
            </a:pPr>
            <a:r>
              <a:rPr lang="en"/>
              <a:t>A simple voltmeter will be connected to the battery. This is to provide the user with some sense of how much longer the battery will last. This will be connected after the emergency stop so that all electricity flow stops once the emergency stop is pressed.</a:t>
            </a:r>
            <a:endParaRPr/>
          </a:p>
          <a:p>
            <a:pPr indent="0" lvl="0" marL="0" rtl="0" algn="l">
              <a:spcBef>
                <a:spcPts val="1200"/>
              </a:spcBef>
              <a:spcAft>
                <a:spcPts val="1200"/>
              </a:spcAft>
              <a:buNone/>
            </a:pPr>
            <a:r>
              <a:rPr lang="en"/>
              <a:t>Once </a:t>
            </a:r>
            <a:r>
              <a:rPr lang="en"/>
              <a:t>fully</a:t>
            </a:r>
            <a:r>
              <a:rPr lang="en"/>
              <a:t> discharged, the battery will take around 8 hours to charge. </a:t>
            </a:r>
            <a:endParaRPr/>
          </a:p>
        </p:txBody>
      </p:sp>
      <p:sp>
        <p:nvSpPr>
          <p:cNvPr id="400" name="Google Shape;400;p53"/>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4"/>
          <p:cNvSpPr txBox="1"/>
          <p:nvPr>
            <p:ph type="title"/>
          </p:nvPr>
        </p:nvSpPr>
        <p:spPr>
          <a:xfrm>
            <a:off x="2530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Down Sequence</a:t>
            </a:r>
            <a:endParaRPr/>
          </a:p>
        </p:txBody>
      </p:sp>
      <p:sp>
        <p:nvSpPr>
          <p:cNvPr id="407" name="Google Shape;40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If the </a:t>
            </a:r>
            <a:r>
              <a:rPr lang="en"/>
              <a:t>emergency stop is pressed, the only thing that will be majorly affected by a sudden loss of power is the computer, especially if it is executing instructions. </a:t>
            </a:r>
            <a:endParaRPr/>
          </a:p>
          <a:p>
            <a:pPr indent="0" lvl="0" marL="0" rtl="0" algn="l">
              <a:spcBef>
                <a:spcPts val="1200"/>
              </a:spcBef>
              <a:spcAft>
                <a:spcPts val="0"/>
              </a:spcAft>
              <a:buNone/>
            </a:pPr>
            <a:r>
              <a:rPr lang="en"/>
              <a:t>Since the Rasberry Pi 4 has many GPIO pins, one of these can be used to sense if the battery is powered on. This can be accomplished so long as the input current doesn’t exceed 16mA, and the voltage doesn’t exceed 5V.  This requires a simple resistor network of 2.2Kohms and 3.3Kohms, with the output taken from the middle. This can alert the computer to a power outage, then a separate circuit can keep the Pi powered until it can be prepared for a shutdown. </a:t>
            </a:r>
            <a:endParaRPr/>
          </a:p>
          <a:p>
            <a:pPr indent="0" lvl="0" marL="0" rtl="0" algn="l">
              <a:spcBef>
                <a:spcPts val="1200"/>
              </a:spcBef>
              <a:spcAft>
                <a:spcPts val="0"/>
              </a:spcAft>
              <a:buNone/>
            </a:pPr>
            <a:r>
              <a:rPr lang="en"/>
              <a:t>Another consideration is that many charging cables for the Rasberry Pi have built in systems to alert the computer if a shutdown occurs, giving the computer the power until it can successfully power down. </a:t>
            </a:r>
            <a:endParaRPr/>
          </a:p>
          <a:p>
            <a:pPr indent="0" lvl="0" marL="0" rtl="0" algn="l">
              <a:spcBef>
                <a:spcPts val="1200"/>
              </a:spcBef>
              <a:spcAft>
                <a:spcPts val="1200"/>
              </a:spcAft>
              <a:buNone/>
            </a:pPr>
            <a:r>
              <a:t/>
            </a:r>
            <a:endParaRPr/>
          </a:p>
        </p:txBody>
      </p:sp>
      <p:sp>
        <p:nvSpPr>
          <p:cNvPr id="408" name="Google Shape;408;p54"/>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5"/>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 Options</a:t>
            </a:r>
            <a:endParaRPr/>
          </a:p>
        </p:txBody>
      </p:sp>
      <p:sp>
        <p:nvSpPr>
          <p:cNvPr id="415" name="Google Shape;415;p55"/>
          <p:cNvSpPr txBox="1"/>
          <p:nvPr/>
        </p:nvSpPr>
        <p:spPr>
          <a:xfrm>
            <a:off x="2911500" y="1118388"/>
            <a:ext cx="33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416" name="Google Shape;416;p55"/>
          <p:cNvGraphicFramePr/>
          <p:nvPr/>
        </p:nvGraphicFramePr>
        <p:xfrm>
          <a:off x="952500" y="1017725"/>
          <a:ext cx="3000000" cy="3000000"/>
        </p:xfrm>
        <a:graphic>
          <a:graphicData uri="http://schemas.openxmlformats.org/drawingml/2006/table">
            <a:tbl>
              <a:tblPr>
                <a:noFill/>
                <a:tableStyleId>{34353E24-7AB4-4B17-A5B2-0B818E521221}</a:tableStyleId>
              </a:tblPr>
              <a:tblGrid>
                <a:gridCol w="2413000"/>
                <a:gridCol w="2413000"/>
                <a:gridCol w="2413000"/>
              </a:tblGrid>
              <a:tr h="381000">
                <a:tc>
                  <a:txBody>
                    <a:bodyPr/>
                    <a:lstStyle/>
                    <a:p>
                      <a:pPr indent="0" lvl="0" marL="0" rtl="0" algn="l">
                        <a:spcBef>
                          <a:spcPts val="0"/>
                        </a:spcBef>
                        <a:spcAft>
                          <a:spcPts val="0"/>
                        </a:spcAft>
                        <a:buNone/>
                      </a:pPr>
                      <a:r>
                        <a:rPr lang="en"/>
                        <a:t>Requirement</a:t>
                      </a:r>
                      <a:endParaRPr/>
                    </a:p>
                  </a:txBody>
                  <a:tcPr marT="91425" marB="91425" marR="91425" marL="91425"/>
                </a:tc>
                <a:tc>
                  <a:txBody>
                    <a:bodyPr/>
                    <a:lstStyle/>
                    <a:p>
                      <a:pPr indent="0" lvl="0" marL="0" rtl="0" algn="l">
                        <a:lnSpc>
                          <a:spcPct val="139999"/>
                        </a:lnSpc>
                        <a:spcBef>
                          <a:spcPts val="0"/>
                        </a:spcBef>
                        <a:spcAft>
                          <a:spcPts val="0"/>
                        </a:spcAft>
                        <a:buClr>
                          <a:schemeClr val="dk1"/>
                        </a:buClr>
                        <a:buSzPts val="1100"/>
                        <a:buFont typeface="Arial"/>
                        <a:buNone/>
                      </a:pPr>
                      <a:r>
                        <a:rPr lang="en" sz="1200">
                          <a:solidFill>
                            <a:srgbClr val="111111"/>
                          </a:solidFill>
                          <a:highlight>
                            <a:srgbClr val="FFFFFF"/>
                          </a:highlight>
                        </a:rPr>
                        <a:t>ML35-12 - 12 Volt 35 AH Lithium Battery</a:t>
                      </a:r>
                      <a:endParaRPr sz="1200">
                        <a:solidFill>
                          <a:srgbClr val="111111"/>
                        </a:solidFill>
                        <a:highlight>
                          <a:srgbClr val="FFFFFF"/>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33333"/>
                        </a:lnSpc>
                        <a:spcBef>
                          <a:spcPts val="0"/>
                        </a:spcBef>
                        <a:spcAft>
                          <a:spcPts val="0"/>
                        </a:spcAft>
                        <a:buClr>
                          <a:schemeClr val="dk1"/>
                        </a:buClr>
                        <a:buSzPts val="1100"/>
                        <a:buFont typeface="Arial"/>
                        <a:buNone/>
                      </a:pPr>
                      <a:r>
                        <a:rPr lang="en" sz="1200">
                          <a:solidFill>
                            <a:srgbClr val="0F1111"/>
                          </a:solidFill>
                          <a:highlight>
                            <a:srgbClr val="FFFFFF"/>
                          </a:highlight>
                        </a:rPr>
                        <a:t>12v 33ah Rechargeable Deep Cycle Battery</a:t>
                      </a:r>
                      <a:endParaRPr sz="1200">
                        <a:solidFill>
                          <a:srgbClr val="0F1111"/>
                        </a:solidFill>
                        <a:highlight>
                          <a:srgbClr val="FFFFFF"/>
                        </a:highlight>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highlight>
                            <a:schemeClr val="lt1"/>
                          </a:highlight>
                        </a:rPr>
                        <a:t>COST-1</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a:highlight>
                            <a:srgbClr val="CC4125"/>
                          </a:highlight>
                        </a:rPr>
                        <a:t>$215</a:t>
                      </a:r>
                      <a:endParaRPr>
                        <a:highlight>
                          <a:srgbClr val="CC4125"/>
                        </a:highlight>
                      </a:endParaRPr>
                    </a:p>
                  </a:txBody>
                  <a:tcPr marT="91425" marB="91425" marR="91425" marL="91425"/>
                </a:tc>
                <a:tc>
                  <a:txBody>
                    <a:bodyPr/>
                    <a:lstStyle/>
                    <a:p>
                      <a:pPr indent="0" lvl="0" marL="0" rtl="0" algn="l">
                        <a:spcBef>
                          <a:spcPts val="0"/>
                        </a:spcBef>
                        <a:spcAft>
                          <a:spcPts val="0"/>
                        </a:spcAft>
                        <a:buNone/>
                      </a:pPr>
                      <a:r>
                        <a:rPr lang="en">
                          <a:highlight>
                            <a:srgbClr val="6AA84F"/>
                          </a:highlight>
                        </a:rPr>
                        <a:t>$79</a:t>
                      </a:r>
                      <a:endParaRPr>
                        <a:highlight>
                          <a:srgbClr val="6AA84F"/>
                        </a:highlight>
                      </a:endParaRPr>
                    </a:p>
                  </a:txBody>
                  <a:tcPr marT="91425" marB="91425" marR="91425" marL="91425"/>
                </a:tc>
              </a:tr>
              <a:tr h="381000">
                <a:tc>
                  <a:txBody>
                    <a:bodyPr/>
                    <a:lstStyle/>
                    <a:p>
                      <a:pPr indent="0" lvl="0" marL="0" rtl="0" algn="l">
                        <a:spcBef>
                          <a:spcPts val="0"/>
                        </a:spcBef>
                        <a:spcAft>
                          <a:spcPts val="0"/>
                        </a:spcAft>
                        <a:buNone/>
                      </a:pPr>
                      <a:r>
                        <a:rPr lang="en">
                          <a:highlight>
                            <a:schemeClr val="lt1"/>
                          </a:highlight>
                        </a:rPr>
                        <a:t>ME-1/ME-2</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a:highlight>
                            <a:srgbClr val="6AA84F"/>
                          </a:highlight>
                        </a:rPr>
                        <a:t>10</a:t>
                      </a:r>
                      <a:r>
                        <a:rPr lang="en">
                          <a:highlight>
                            <a:srgbClr val="6AA84F"/>
                          </a:highlight>
                        </a:rPr>
                        <a:t>lb</a:t>
                      </a:r>
                      <a:endParaRPr>
                        <a:highlight>
                          <a:srgbClr val="6AA84F"/>
                        </a:highlight>
                      </a:endParaRPr>
                    </a:p>
                  </a:txBody>
                  <a:tcPr marT="91425" marB="91425" marR="91425" marL="91425"/>
                </a:tc>
                <a:tc>
                  <a:txBody>
                    <a:bodyPr/>
                    <a:lstStyle/>
                    <a:p>
                      <a:pPr indent="0" lvl="0" marL="0" rtl="0" algn="l">
                        <a:spcBef>
                          <a:spcPts val="0"/>
                        </a:spcBef>
                        <a:spcAft>
                          <a:spcPts val="0"/>
                        </a:spcAft>
                        <a:buNone/>
                      </a:pPr>
                      <a:r>
                        <a:rPr lang="en">
                          <a:highlight>
                            <a:srgbClr val="CC4125"/>
                          </a:highlight>
                        </a:rPr>
                        <a:t>24lb</a:t>
                      </a:r>
                      <a:endParaRPr>
                        <a:highlight>
                          <a:srgbClr val="CC4125"/>
                        </a:highlight>
                      </a:endParaRPr>
                    </a:p>
                  </a:txBody>
                  <a:tcPr marT="91425" marB="91425" marR="91425" marL="91425"/>
                </a:tc>
              </a:tr>
              <a:tr h="381000">
                <a:tc>
                  <a:txBody>
                    <a:bodyPr/>
                    <a:lstStyle/>
                    <a:p>
                      <a:pPr indent="0" lvl="0" marL="0" rtl="0" algn="l">
                        <a:spcBef>
                          <a:spcPts val="0"/>
                        </a:spcBef>
                        <a:spcAft>
                          <a:spcPts val="0"/>
                        </a:spcAft>
                        <a:buNone/>
                      </a:pPr>
                      <a:r>
                        <a:rPr lang="en">
                          <a:highlight>
                            <a:schemeClr val="lt1"/>
                          </a:highlight>
                        </a:rPr>
                        <a:t>POW-1</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a:highlight>
                            <a:srgbClr val="6AA84F"/>
                          </a:highlight>
                        </a:rPr>
                        <a:t>Maintains 12V at 1.7 amps for 20 hours</a:t>
                      </a:r>
                      <a:endParaRPr>
                        <a:highlight>
                          <a:srgbClr val="6AA84F"/>
                        </a:highlight>
                      </a:endParaRPr>
                    </a:p>
                  </a:txBody>
                  <a:tcPr marT="91425" marB="91425" marR="91425" marL="91425"/>
                </a:tc>
                <a:tc>
                  <a:txBody>
                    <a:bodyPr/>
                    <a:lstStyle/>
                    <a:p>
                      <a:pPr indent="0" lvl="0" marL="0" rtl="0" algn="l">
                        <a:spcBef>
                          <a:spcPts val="0"/>
                        </a:spcBef>
                        <a:spcAft>
                          <a:spcPts val="0"/>
                        </a:spcAft>
                        <a:buNone/>
                      </a:pPr>
                      <a:r>
                        <a:rPr lang="en">
                          <a:highlight>
                            <a:srgbClr val="6AA84F"/>
                          </a:highlight>
                        </a:rPr>
                        <a:t>Maintains 12V 1.7 amps for 20 hours</a:t>
                      </a:r>
                      <a:endParaRPr>
                        <a:highlight>
                          <a:srgbClr val="6AA84F"/>
                        </a:highlight>
                      </a:endParaRPr>
                    </a:p>
                  </a:txBody>
                  <a:tcPr marT="91425" marB="91425" marR="91425" marL="91425"/>
                </a:tc>
              </a:tr>
              <a:tr h="381000">
                <a:tc>
                  <a:txBody>
                    <a:bodyPr/>
                    <a:lstStyle/>
                    <a:p>
                      <a:pPr indent="0" lvl="0" marL="0" rtl="0" algn="l">
                        <a:spcBef>
                          <a:spcPts val="0"/>
                        </a:spcBef>
                        <a:spcAft>
                          <a:spcPts val="0"/>
                        </a:spcAft>
                        <a:buNone/>
                      </a:pPr>
                      <a:r>
                        <a:rPr lang="en">
                          <a:highlight>
                            <a:schemeClr val="lt1"/>
                          </a:highlight>
                        </a:rPr>
                        <a:t>Derived Req. 1</a:t>
                      </a:r>
                      <a:endParaRPr>
                        <a:highlight>
                          <a:schemeClr val="lt1"/>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12V</a:t>
                      </a:r>
                      <a:endParaRPr>
                        <a:highlight>
                          <a:srgbClr val="6AA84F"/>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12V</a:t>
                      </a:r>
                      <a:endParaRPr>
                        <a:highlight>
                          <a:srgbClr val="6AA84F"/>
                        </a:highlight>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highlight>
                            <a:schemeClr val="lt1"/>
                          </a:highlight>
                        </a:rPr>
                        <a:t>Derived Req. 6</a:t>
                      </a:r>
                      <a:endParaRPr>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6AA84F"/>
                          </a:highlight>
                        </a:rPr>
                        <a:t>Lasts for around 3000 cycles if fully discharged. </a:t>
                      </a:r>
                      <a:endParaRPr>
                        <a:highlight>
                          <a:srgbClr val="6AA84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highlight>
                            <a:srgbClr val="CC4125"/>
                          </a:highlight>
                        </a:rPr>
                        <a:t>Lasts around 200-300 cycles if fully discharged</a:t>
                      </a:r>
                      <a:endParaRPr>
                        <a:highlight>
                          <a:srgbClr val="CC4125"/>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17" name="Google Shape;417;p55"/>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p:nvPr/>
        </p:nvSpPr>
        <p:spPr>
          <a:xfrm>
            <a:off x="1925" y="5800"/>
            <a:ext cx="9144000" cy="65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
          <p:cNvSpPr txBox="1"/>
          <p:nvPr>
            <p:ph type="title"/>
          </p:nvPr>
        </p:nvSpPr>
        <p:spPr>
          <a:xfrm>
            <a:off x="313638" y="86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Management: Costs</a:t>
            </a:r>
            <a:endParaRPr/>
          </a:p>
        </p:txBody>
      </p:sp>
      <p:sp>
        <p:nvSpPr>
          <p:cNvPr id="424" name="Google Shape;424;p56"/>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56"/>
          <p:cNvPicPr preferRelativeResize="0"/>
          <p:nvPr/>
        </p:nvPicPr>
        <p:blipFill>
          <a:blip r:embed="rId3">
            <a:alphaModFix/>
          </a:blip>
          <a:stretch>
            <a:fillRect/>
          </a:stretch>
        </p:blipFill>
        <p:spPr>
          <a:xfrm>
            <a:off x="1791889" y="714100"/>
            <a:ext cx="5564078" cy="44293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7"/>
          <p:cNvSpPr txBox="1"/>
          <p:nvPr>
            <p:ph type="title"/>
          </p:nvPr>
        </p:nvSpPr>
        <p:spPr>
          <a:xfrm>
            <a:off x="94925" y="12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Management: Approach</a:t>
            </a:r>
            <a:endParaRPr/>
          </a:p>
        </p:txBody>
      </p:sp>
      <p:sp>
        <p:nvSpPr>
          <p:cNvPr id="432" name="Google Shape;432;p57"/>
          <p:cNvSpPr txBox="1"/>
          <p:nvPr>
            <p:ph idx="1" type="body"/>
          </p:nvPr>
        </p:nvSpPr>
        <p:spPr>
          <a:xfrm>
            <a:off x="160625" y="801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Jira Taskboard:</a:t>
            </a:r>
            <a:endParaRPr/>
          </a:p>
        </p:txBody>
      </p:sp>
      <p:pic>
        <p:nvPicPr>
          <p:cNvPr id="433" name="Google Shape;433;p57"/>
          <p:cNvPicPr preferRelativeResize="0"/>
          <p:nvPr/>
        </p:nvPicPr>
        <p:blipFill>
          <a:blip r:embed="rId3">
            <a:alphaModFix/>
          </a:blip>
          <a:stretch>
            <a:fillRect/>
          </a:stretch>
        </p:blipFill>
        <p:spPr>
          <a:xfrm>
            <a:off x="460100" y="1108950"/>
            <a:ext cx="8349548" cy="3930151"/>
          </a:xfrm>
          <a:prstGeom prst="rect">
            <a:avLst/>
          </a:prstGeom>
          <a:noFill/>
          <a:ln>
            <a:noFill/>
          </a:ln>
        </p:spPr>
      </p:pic>
      <p:sp>
        <p:nvSpPr>
          <p:cNvPr id="434" name="Google Shape;434;p5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8"/>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Risks</a:t>
            </a:r>
            <a:endParaRPr/>
          </a:p>
        </p:txBody>
      </p:sp>
      <p:sp>
        <p:nvSpPr>
          <p:cNvPr id="441" name="Google Shape;441;p5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8"/>
          <p:cNvSpPr txBox="1"/>
          <p:nvPr/>
        </p:nvSpPr>
        <p:spPr>
          <a:xfrm>
            <a:off x="394775" y="1041550"/>
            <a:ext cx="8358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1000"/>
              </a:spcAft>
              <a:buNone/>
            </a:pPr>
            <a:r>
              <a:rPr b="1" lang="en" u="sng"/>
              <a:t>Likelyhood Scale: 1 = Lowest, 5 = Highest</a:t>
            </a:r>
            <a:endParaRPr/>
          </a:p>
        </p:txBody>
      </p:sp>
      <p:graphicFrame>
        <p:nvGraphicFramePr>
          <p:cNvPr id="443" name="Google Shape;443;p58"/>
          <p:cNvGraphicFramePr/>
          <p:nvPr/>
        </p:nvGraphicFramePr>
        <p:xfrm>
          <a:off x="120200" y="1497050"/>
          <a:ext cx="3000000" cy="3000000"/>
        </p:xfrm>
        <a:graphic>
          <a:graphicData uri="http://schemas.openxmlformats.org/drawingml/2006/table">
            <a:tbl>
              <a:tblPr>
                <a:noFill/>
                <a:tableStyleId>{34353E24-7AB4-4B17-A5B2-0B818E521221}</a:tableStyleId>
              </a:tblPr>
              <a:tblGrid>
                <a:gridCol w="3579100"/>
                <a:gridCol w="708625"/>
                <a:gridCol w="4276325"/>
              </a:tblGrid>
              <a:tr h="396200">
                <a:tc>
                  <a:txBody>
                    <a:bodyPr/>
                    <a:lstStyle/>
                    <a:p>
                      <a:pPr indent="0" lvl="0" marL="0" rtl="0" algn="l">
                        <a:lnSpc>
                          <a:spcPct val="115000"/>
                        </a:lnSpc>
                        <a:spcBef>
                          <a:spcPts val="0"/>
                        </a:spcBef>
                        <a:spcAft>
                          <a:spcPts val="0"/>
                        </a:spcAft>
                        <a:buNone/>
                      </a:pPr>
                      <a:r>
                        <a:rPr lang="en"/>
                        <a:t>Risk:</a:t>
                      </a:r>
                      <a:endParaRPr/>
                    </a:p>
                  </a:txBody>
                  <a:tcPr marT="91425" marB="91425" marR="91425" marL="91425"/>
                </a:tc>
                <a:tc>
                  <a:txBody>
                    <a:bodyPr/>
                    <a:lstStyle/>
                    <a:p>
                      <a:pPr indent="0" lvl="0" marL="0" rtl="0" algn="l">
                        <a:lnSpc>
                          <a:spcPct val="115000"/>
                        </a:lnSpc>
                        <a:spcBef>
                          <a:spcPts val="0"/>
                        </a:spcBef>
                        <a:spcAft>
                          <a:spcPts val="0"/>
                        </a:spcAft>
                        <a:buNone/>
                      </a:pPr>
                      <a:r>
                        <a:rPr lang="en"/>
                        <a:t>Score:</a:t>
                      </a:r>
                      <a:endParaRPr/>
                    </a:p>
                  </a:txBody>
                  <a:tcPr marT="91425" marB="91425" marR="91425" marL="91425"/>
                </a:tc>
                <a:tc>
                  <a:txBody>
                    <a:bodyPr/>
                    <a:lstStyle/>
                    <a:p>
                      <a:pPr indent="0" lvl="0" marL="0" rtl="0" algn="l">
                        <a:lnSpc>
                          <a:spcPct val="115000"/>
                        </a:lnSpc>
                        <a:spcBef>
                          <a:spcPts val="0"/>
                        </a:spcBef>
                        <a:spcAft>
                          <a:spcPts val="0"/>
                        </a:spcAft>
                        <a:buNone/>
                      </a:pPr>
                      <a:r>
                        <a:rPr lang="en"/>
                        <a:t>Associated Consequence</a:t>
                      </a:r>
                      <a:endParaRPr/>
                    </a:p>
                  </a:txBody>
                  <a:tcPr marT="91425" marB="91425" marR="91425" marL="91425"/>
                </a:tc>
              </a:tr>
              <a:tr h="641575">
                <a:tc>
                  <a:txBody>
                    <a:bodyPr/>
                    <a:lstStyle/>
                    <a:p>
                      <a:pPr indent="0" lvl="0" marL="0" rtl="0" algn="l">
                        <a:lnSpc>
                          <a:spcPct val="115000"/>
                        </a:lnSpc>
                        <a:spcBef>
                          <a:spcPts val="0"/>
                        </a:spcBef>
                        <a:spcAft>
                          <a:spcPts val="1000"/>
                        </a:spcAft>
                        <a:buNone/>
                      </a:pPr>
                      <a:r>
                        <a:rPr lang="en">
                          <a:solidFill>
                            <a:schemeClr val="dk1"/>
                          </a:solidFill>
                        </a:rPr>
                        <a:t>The price of the Raspberry Pi can vary due to chip shortage</a:t>
                      </a:r>
                      <a:endParaRPr/>
                    </a:p>
                  </a:txBody>
                  <a:tcPr marT="91425" marB="91425" marR="91425" marL="91425"/>
                </a:tc>
                <a:tc>
                  <a:txBody>
                    <a:bodyPr/>
                    <a:lstStyle/>
                    <a:p>
                      <a:pPr indent="0" lvl="0" marL="0" rtl="0" algn="l">
                        <a:lnSpc>
                          <a:spcPct val="115000"/>
                        </a:lnSpc>
                        <a:spcBef>
                          <a:spcPts val="0"/>
                        </a:spcBef>
                        <a:spcAft>
                          <a:spcPts val="0"/>
                        </a:spcAft>
                        <a:buNone/>
                      </a:pPr>
                      <a:r>
                        <a:rPr lang="en"/>
                        <a:t>1</a:t>
                      </a:r>
                      <a:endParaRPr/>
                    </a:p>
                  </a:txBody>
                  <a:tcPr marT="91425" marB="91425" marR="91425" marL="91425"/>
                </a:tc>
                <a:tc>
                  <a:txBody>
                    <a:bodyPr/>
                    <a:lstStyle/>
                    <a:p>
                      <a:pPr indent="0" lvl="0" marL="0" rtl="0" algn="l">
                        <a:lnSpc>
                          <a:spcPct val="115000"/>
                        </a:lnSpc>
                        <a:spcBef>
                          <a:spcPts val="0"/>
                        </a:spcBef>
                        <a:spcAft>
                          <a:spcPts val="0"/>
                        </a:spcAft>
                        <a:buNone/>
                      </a:pPr>
                      <a:r>
                        <a:rPr lang="en"/>
                        <a:t>We will be constrained to those available through the course.</a:t>
                      </a:r>
                      <a:endParaRPr/>
                    </a:p>
                  </a:txBody>
                  <a:tcPr marT="91425" marB="91425" marR="91425" marL="91425"/>
                </a:tc>
              </a:tr>
              <a:tr h="396200">
                <a:tc>
                  <a:txBody>
                    <a:bodyPr/>
                    <a:lstStyle/>
                    <a:p>
                      <a:pPr indent="0" lvl="0" marL="0" rtl="0" algn="l">
                        <a:lnSpc>
                          <a:spcPct val="115000"/>
                        </a:lnSpc>
                        <a:spcBef>
                          <a:spcPts val="0"/>
                        </a:spcBef>
                        <a:spcAft>
                          <a:spcPts val="1000"/>
                        </a:spcAft>
                        <a:buNone/>
                      </a:pPr>
                      <a:r>
                        <a:rPr lang="en">
                          <a:solidFill>
                            <a:schemeClr val="dk1"/>
                          </a:solidFill>
                        </a:rPr>
                        <a:t>Long part lead times, particularly for filters</a:t>
                      </a:r>
                      <a:endParaRPr/>
                    </a:p>
                  </a:txBody>
                  <a:tcPr marT="91425" marB="91425" marR="91425" marL="91425"/>
                </a:tc>
                <a:tc>
                  <a:txBody>
                    <a:bodyPr/>
                    <a:lstStyle/>
                    <a:p>
                      <a:pPr indent="0" lvl="0" marL="0" rtl="0" algn="l">
                        <a:lnSpc>
                          <a:spcPct val="115000"/>
                        </a:lnSpc>
                        <a:spcBef>
                          <a:spcPts val="0"/>
                        </a:spcBef>
                        <a:spcAft>
                          <a:spcPts val="0"/>
                        </a:spcAft>
                        <a:buNone/>
                      </a:pPr>
                      <a:r>
                        <a:rPr lang="en"/>
                        <a:t>4</a:t>
                      </a:r>
                      <a:endParaRPr/>
                    </a:p>
                  </a:txBody>
                  <a:tcPr marT="91425" marB="91425" marR="91425" marL="91425"/>
                </a:tc>
                <a:tc>
                  <a:txBody>
                    <a:bodyPr/>
                    <a:lstStyle/>
                    <a:p>
                      <a:pPr indent="0" lvl="0" marL="0" rtl="0" algn="l">
                        <a:lnSpc>
                          <a:spcPct val="115000"/>
                        </a:lnSpc>
                        <a:spcBef>
                          <a:spcPts val="0"/>
                        </a:spcBef>
                        <a:spcAft>
                          <a:spcPts val="0"/>
                        </a:spcAft>
                        <a:buNone/>
                      </a:pPr>
                      <a:r>
                        <a:rPr lang="en"/>
                        <a:t>Assembly and testing will be delayed.</a:t>
                      </a:r>
                      <a:endParaRPr/>
                    </a:p>
                  </a:txBody>
                  <a:tcPr marT="91425" marB="91425" marR="91425" marL="91425"/>
                </a:tc>
              </a:tr>
              <a:tr h="641575">
                <a:tc>
                  <a:txBody>
                    <a:bodyPr/>
                    <a:lstStyle/>
                    <a:p>
                      <a:pPr indent="0" lvl="0" marL="0" rtl="0" algn="l">
                        <a:lnSpc>
                          <a:spcPct val="115000"/>
                        </a:lnSpc>
                        <a:spcBef>
                          <a:spcPts val="0"/>
                        </a:spcBef>
                        <a:spcAft>
                          <a:spcPts val="1000"/>
                        </a:spcAft>
                        <a:buNone/>
                      </a:pPr>
                      <a:r>
                        <a:rPr lang="en">
                          <a:solidFill>
                            <a:schemeClr val="dk1"/>
                          </a:solidFill>
                        </a:rPr>
                        <a:t>Antenna iteration process may be more time consuming than anticipated</a:t>
                      </a:r>
                      <a:endParaRPr/>
                    </a:p>
                  </a:txBody>
                  <a:tcPr marT="91425" marB="91425" marR="91425" marL="91425"/>
                </a:tc>
                <a:tc>
                  <a:txBody>
                    <a:bodyPr/>
                    <a:lstStyle/>
                    <a:p>
                      <a:pPr indent="0" lvl="0" marL="0" rtl="0" algn="l">
                        <a:lnSpc>
                          <a:spcPct val="115000"/>
                        </a:lnSpc>
                        <a:spcBef>
                          <a:spcPts val="0"/>
                        </a:spcBef>
                        <a:spcAft>
                          <a:spcPts val="0"/>
                        </a:spcAft>
                        <a:buNone/>
                      </a:pPr>
                      <a:r>
                        <a:rPr lang="en"/>
                        <a:t>2</a:t>
                      </a:r>
                      <a:endParaRPr/>
                    </a:p>
                  </a:txBody>
                  <a:tcPr marT="91425" marB="91425" marR="91425" marL="91425"/>
                </a:tc>
                <a:tc>
                  <a:txBody>
                    <a:bodyPr/>
                    <a:lstStyle/>
                    <a:p>
                      <a:pPr indent="0" lvl="0" marL="0" rtl="0" algn="l">
                        <a:lnSpc>
                          <a:spcPct val="115000"/>
                        </a:lnSpc>
                        <a:spcBef>
                          <a:spcPts val="0"/>
                        </a:spcBef>
                        <a:spcAft>
                          <a:spcPts val="0"/>
                        </a:spcAft>
                        <a:buNone/>
                      </a:pPr>
                      <a:r>
                        <a:rPr lang="en"/>
                        <a:t>System assembly and testing will be delayed, target specifications may not be met.</a:t>
                      </a:r>
                      <a:endParaRPr/>
                    </a:p>
                  </a:txBody>
                  <a:tcPr marT="91425" marB="91425" marR="91425" marL="91425"/>
                </a:tc>
              </a:tr>
              <a:tr h="641575">
                <a:tc>
                  <a:txBody>
                    <a:bodyPr/>
                    <a:lstStyle/>
                    <a:p>
                      <a:pPr indent="0" lvl="0" marL="0" rtl="0" algn="l">
                        <a:lnSpc>
                          <a:spcPct val="115000"/>
                        </a:lnSpc>
                        <a:spcBef>
                          <a:spcPts val="0"/>
                        </a:spcBef>
                        <a:spcAft>
                          <a:spcPts val="1000"/>
                        </a:spcAft>
                        <a:buNone/>
                      </a:pPr>
                      <a:r>
                        <a:rPr lang="en">
                          <a:solidFill>
                            <a:schemeClr val="dk1"/>
                          </a:solidFill>
                        </a:rPr>
                        <a:t>The software might take longer to develop than anticipated</a:t>
                      </a:r>
                      <a:endParaRPr/>
                    </a:p>
                  </a:txBody>
                  <a:tcPr marT="91425" marB="91425" marR="91425" marL="91425"/>
                </a:tc>
                <a:tc>
                  <a:txBody>
                    <a:bodyPr/>
                    <a:lstStyle/>
                    <a:p>
                      <a:pPr indent="0" lvl="0" marL="0" rtl="0" algn="l">
                        <a:lnSpc>
                          <a:spcPct val="115000"/>
                        </a:lnSpc>
                        <a:spcBef>
                          <a:spcPts val="0"/>
                        </a:spcBef>
                        <a:spcAft>
                          <a:spcPts val="0"/>
                        </a:spcAft>
                        <a:buNone/>
                      </a:pPr>
                      <a:r>
                        <a:rPr lang="en"/>
                        <a:t>5</a:t>
                      </a:r>
                      <a:endParaRPr/>
                    </a:p>
                  </a:txBody>
                  <a:tcPr marT="91425" marB="91425" marR="91425" marL="91425"/>
                </a:tc>
                <a:tc>
                  <a:txBody>
                    <a:bodyPr/>
                    <a:lstStyle/>
                    <a:p>
                      <a:pPr indent="0" lvl="0" marL="0" rtl="0" algn="l">
                        <a:lnSpc>
                          <a:spcPct val="115000"/>
                        </a:lnSpc>
                        <a:spcBef>
                          <a:spcPts val="0"/>
                        </a:spcBef>
                        <a:spcAft>
                          <a:spcPts val="0"/>
                        </a:spcAft>
                        <a:buNone/>
                      </a:pPr>
                      <a:r>
                        <a:rPr lang="en"/>
                        <a:t>The testing and functionality of the system would be halted until the software is complete.</a:t>
                      </a:r>
                      <a:endParaRPr/>
                    </a:p>
                  </a:txBody>
                  <a:tcPr marT="91425" marB="91425" marR="91425" marL="91425"/>
                </a:tc>
              </a:tr>
              <a:tr h="641575">
                <a:tc>
                  <a:txBody>
                    <a:bodyPr/>
                    <a:lstStyle/>
                    <a:p>
                      <a:pPr indent="0" lvl="0" marL="0" rtl="0" algn="l">
                        <a:lnSpc>
                          <a:spcPct val="115000"/>
                        </a:lnSpc>
                        <a:spcBef>
                          <a:spcPts val="0"/>
                        </a:spcBef>
                        <a:spcAft>
                          <a:spcPts val="0"/>
                        </a:spcAft>
                        <a:buNone/>
                      </a:pPr>
                      <a:r>
                        <a:rPr lang="en"/>
                        <a:t>The budget for our project design may be adjusted or not approved</a:t>
                      </a:r>
                      <a:endParaRPr/>
                    </a:p>
                  </a:txBody>
                  <a:tcPr marT="91425" marB="91425" marR="91425" marL="91425"/>
                </a:tc>
                <a:tc>
                  <a:txBody>
                    <a:bodyPr/>
                    <a:lstStyle/>
                    <a:p>
                      <a:pPr indent="0" lvl="0" marL="0" rtl="0" algn="l">
                        <a:lnSpc>
                          <a:spcPct val="115000"/>
                        </a:lnSpc>
                        <a:spcBef>
                          <a:spcPts val="0"/>
                        </a:spcBef>
                        <a:spcAft>
                          <a:spcPts val="0"/>
                        </a:spcAft>
                        <a:buNone/>
                      </a:pPr>
                      <a:r>
                        <a:rPr lang="en"/>
                        <a:t>3</a:t>
                      </a:r>
                      <a:endParaRPr/>
                    </a:p>
                  </a:txBody>
                  <a:tcPr marT="91425" marB="91425" marR="91425" marL="91425"/>
                </a:tc>
                <a:tc>
                  <a:txBody>
                    <a:bodyPr/>
                    <a:lstStyle/>
                    <a:p>
                      <a:pPr indent="0" lvl="0" marL="0" rtl="0" algn="l">
                        <a:lnSpc>
                          <a:spcPct val="115000"/>
                        </a:lnSpc>
                        <a:spcBef>
                          <a:spcPts val="0"/>
                        </a:spcBef>
                        <a:spcAft>
                          <a:spcPts val="0"/>
                        </a:spcAft>
                        <a:buNone/>
                      </a:pPr>
                      <a:r>
                        <a:rPr lang="en"/>
                        <a:t>New system components would have to be </a:t>
                      </a:r>
                      <a:r>
                        <a:rPr lang="en"/>
                        <a:t>chosen</a:t>
                      </a:r>
                      <a:r>
                        <a:rPr lang="en"/>
                        <a:t> and the whole system redesigned.</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9"/>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Formal Schedule</a:t>
            </a:r>
            <a:endParaRPr/>
          </a:p>
        </p:txBody>
      </p:sp>
      <p:sp>
        <p:nvSpPr>
          <p:cNvPr id="450" name="Google Shape;450;p5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9"/>
          <p:cNvPicPr preferRelativeResize="0"/>
          <p:nvPr/>
        </p:nvPicPr>
        <p:blipFill>
          <a:blip r:embed="rId3">
            <a:alphaModFix/>
          </a:blip>
          <a:stretch>
            <a:fillRect/>
          </a:stretch>
        </p:blipFill>
        <p:spPr>
          <a:xfrm>
            <a:off x="2255225" y="889000"/>
            <a:ext cx="4462800" cy="4132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p:nvPr/>
        </p:nvSpPr>
        <p:spPr>
          <a:xfrm>
            <a:off x="1925" y="5800"/>
            <a:ext cx="9144000" cy="572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0"/>
          <p:cNvSpPr txBox="1"/>
          <p:nvPr>
            <p:ph type="title"/>
          </p:nvPr>
        </p:nvSpPr>
        <p:spPr>
          <a:xfrm>
            <a:off x="152400" y="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Formal Schedule cont.</a:t>
            </a:r>
            <a:endParaRPr/>
          </a:p>
        </p:txBody>
      </p:sp>
      <p:pic>
        <p:nvPicPr>
          <p:cNvPr id="458" name="Google Shape;458;p60"/>
          <p:cNvPicPr preferRelativeResize="0"/>
          <p:nvPr/>
        </p:nvPicPr>
        <p:blipFill>
          <a:blip r:embed="rId3">
            <a:alphaModFix/>
          </a:blip>
          <a:stretch>
            <a:fillRect/>
          </a:stretch>
        </p:blipFill>
        <p:spPr>
          <a:xfrm>
            <a:off x="2144350" y="578502"/>
            <a:ext cx="4276500" cy="4388301"/>
          </a:xfrm>
          <a:prstGeom prst="rect">
            <a:avLst/>
          </a:prstGeom>
          <a:noFill/>
          <a:ln>
            <a:noFill/>
          </a:ln>
        </p:spPr>
      </p:pic>
      <p:sp>
        <p:nvSpPr>
          <p:cNvPr id="459" name="Google Shape;459;p60"/>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txBox="1"/>
          <p:nvPr>
            <p:ph type="title"/>
          </p:nvPr>
        </p:nvSpPr>
        <p:spPr>
          <a:xfrm>
            <a:off x="523550" y="21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Blank Actions Table</a:t>
            </a:r>
            <a:endParaRPr/>
          </a:p>
        </p:txBody>
      </p:sp>
      <p:graphicFrame>
        <p:nvGraphicFramePr>
          <p:cNvPr id="466" name="Google Shape;466;p61"/>
          <p:cNvGraphicFramePr/>
          <p:nvPr/>
        </p:nvGraphicFramePr>
        <p:xfrm>
          <a:off x="0" y="952450"/>
          <a:ext cx="3000000" cy="3000000"/>
        </p:xfrm>
        <a:graphic>
          <a:graphicData uri="http://schemas.openxmlformats.org/drawingml/2006/table">
            <a:tbl>
              <a:tblPr>
                <a:noFill/>
                <a:tableStyleId>{34353E24-7AB4-4B17-A5B2-0B818E521221}</a:tableStyleId>
              </a:tblPr>
              <a:tblGrid>
                <a:gridCol w="1944675"/>
                <a:gridCol w="941000"/>
                <a:gridCol w="1713850"/>
                <a:gridCol w="2849600"/>
                <a:gridCol w="1694875"/>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a:t>
                      </a:r>
                      <a:r>
                        <a:rPr lang="en">
                          <a:highlight>
                            <a:schemeClr val="accent4"/>
                          </a:highlight>
                        </a:rPr>
                        <a: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Existing </a:t>
                      </a:r>
                      <a:r>
                        <a:rPr lang="en">
                          <a:highlight>
                            <a:schemeClr val="accent4"/>
                          </a:highlight>
                        </a:rPr>
                        <a:t>documentation</a:t>
                      </a:r>
                      <a:r>
                        <a:rPr lang="en">
                          <a:highlight>
                            <a:schemeClr val="accent4"/>
                          </a:highlight>
                        </a:rPr>
                        <a:t>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1249650">
                <a:tc>
                  <a:txBody>
                    <a:bodyPr/>
                    <a:lstStyle/>
                    <a:p>
                      <a:pPr indent="0" lvl="0" marL="0" rtl="0" algn="l">
                        <a:spcBef>
                          <a:spcPts val="0"/>
                        </a:spcBef>
                        <a:spcAft>
                          <a:spcPts val="0"/>
                        </a:spcAft>
                        <a:buClr>
                          <a:schemeClr val="dk1"/>
                        </a:buClr>
                        <a:buSzPts val="1100"/>
                        <a:buFont typeface="Arial"/>
                        <a:buNone/>
                      </a:pPr>
                      <a:r>
                        <a:rPr lang="en">
                          <a:solidFill>
                            <a:schemeClr val="dk1"/>
                          </a:solidFill>
                        </a:rPr>
                        <a:t>Confirm that the values for the numbers are met by the engineering standards</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ME-1</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rPr lang="en"/>
                        <a:t>The existing documentation does not conform to engineering weight standards.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Find the engineering standards on how much weight is safe for an average adult to transport.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Clr>
                          <a:schemeClr val="dk1"/>
                        </a:buClr>
                        <a:buSzPts val="1100"/>
                        <a:buFont typeface="Arial"/>
                        <a:buNone/>
                      </a:pPr>
                      <a:r>
                        <a:rPr lang="en">
                          <a:solidFill>
                            <a:schemeClr val="dk1"/>
                          </a:solidFill>
                        </a:rPr>
                        <a:t>Figure out the time data requirements for the Ops Software (GPS MODULE)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638250">
                <a:tc>
                  <a:txBody>
                    <a:bodyPr/>
                    <a:lstStyle/>
                    <a:p>
                      <a:pPr indent="0" lvl="0" marL="0" rtl="0" algn="l">
                        <a:spcBef>
                          <a:spcPts val="0"/>
                        </a:spcBef>
                        <a:spcAft>
                          <a:spcPts val="0"/>
                        </a:spcAft>
                        <a:buNone/>
                      </a:pPr>
                      <a:r>
                        <a:rPr lang="en"/>
                        <a:t>Talk to Ellingson about slide 12</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Email Ellingson, and possibly talk to him.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7"/>
          <p:cNvPicPr preferRelativeResize="0"/>
          <p:nvPr/>
        </p:nvPicPr>
        <p:blipFill>
          <a:blip r:embed="rId3">
            <a:alphaModFix/>
          </a:blip>
          <a:stretch>
            <a:fillRect/>
          </a:stretch>
        </p:blipFill>
        <p:spPr>
          <a:xfrm>
            <a:off x="141975" y="1020525"/>
            <a:ext cx="8529390" cy="2780875"/>
          </a:xfrm>
          <a:prstGeom prst="rect">
            <a:avLst/>
          </a:prstGeom>
          <a:noFill/>
          <a:ln>
            <a:noFill/>
          </a:ln>
        </p:spPr>
      </p:pic>
      <p:pic>
        <p:nvPicPr>
          <p:cNvPr id="87" name="Google Shape;87;p17"/>
          <p:cNvPicPr preferRelativeResize="0"/>
          <p:nvPr/>
        </p:nvPicPr>
        <p:blipFill>
          <a:blip r:embed="rId4">
            <a:alphaModFix/>
          </a:blip>
          <a:stretch>
            <a:fillRect/>
          </a:stretch>
        </p:blipFill>
        <p:spPr>
          <a:xfrm>
            <a:off x="146375" y="3801400"/>
            <a:ext cx="8481776" cy="1247550"/>
          </a:xfrm>
          <a:prstGeom prst="rect">
            <a:avLst/>
          </a:prstGeom>
          <a:noFill/>
          <a:ln>
            <a:noFill/>
          </a:ln>
        </p:spPr>
      </p:pic>
      <p:sp>
        <p:nvSpPr>
          <p:cNvPr id="88" name="Google Shape;88;p17"/>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Requirements and Metrics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2"/>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txBox="1"/>
          <p:nvPr>
            <p:ph type="title"/>
          </p:nvPr>
        </p:nvSpPr>
        <p:spPr>
          <a:xfrm>
            <a:off x="313625" y="23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Blank Actions Cot.</a:t>
            </a:r>
            <a:endParaRPr/>
          </a:p>
        </p:txBody>
      </p:sp>
      <p:graphicFrame>
        <p:nvGraphicFramePr>
          <p:cNvPr id="473" name="Google Shape;473;p62"/>
          <p:cNvGraphicFramePr/>
          <p:nvPr/>
        </p:nvGraphicFramePr>
        <p:xfrm>
          <a:off x="0" y="807775"/>
          <a:ext cx="3000000" cy="3000000"/>
        </p:xfrm>
        <a:graphic>
          <a:graphicData uri="http://schemas.openxmlformats.org/drawingml/2006/table">
            <a:tbl>
              <a:tblPr>
                <a:noFill/>
                <a:tableStyleId>{34353E24-7AB4-4B17-A5B2-0B818E521221}</a:tableStyleId>
              </a:tblPr>
              <a:tblGrid>
                <a:gridCol w="1824000"/>
                <a:gridCol w="1213475"/>
                <a:gridCol w="2297675"/>
                <a:gridCol w="3094900"/>
                <a:gridCol w="713950"/>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Problem</a:t>
                      </a:r>
                      <a:r>
                        <a:rPr lang="en">
                          <a:highlight>
                            <a:schemeClr val="accent4"/>
                          </a:highlight>
                        </a:rPr>
                        <a:t>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791375">
                <a:tc>
                  <a:txBody>
                    <a:bodyPr/>
                    <a:lstStyle/>
                    <a:p>
                      <a:pPr indent="0" lvl="0" marL="0" rtl="0" algn="l">
                        <a:spcBef>
                          <a:spcPts val="0"/>
                        </a:spcBef>
                        <a:spcAft>
                          <a:spcPts val="0"/>
                        </a:spcAft>
                        <a:buNone/>
                      </a:pPr>
                      <a:r>
                        <a:rPr lang="en">
                          <a:solidFill>
                            <a:schemeClr val="dk1"/>
                          </a:solidFill>
                        </a:rPr>
                        <a:t>Talk to Dr. Ellingson about the GUI on slide 13</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PER-3</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Email Dr. Ellingson, and possibly see him in person</a:t>
                      </a:r>
                      <a:r>
                        <a:rPr lang="en"/>
                        <a:t>.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solidFill>
                            <a:schemeClr val="dk1"/>
                          </a:solidFill>
                        </a:rPr>
                        <a:t>Add A QT Mock</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Add a mock QT to the slides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1253050">
                <a:tc>
                  <a:txBody>
                    <a:bodyPr/>
                    <a:lstStyle/>
                    <a:p>
                      <a:pPr indent="0" lvl="0" marL="0" rtl="0" algn="l">
                        <a:spcBef>
                          <a:spcPts val="0"/>
                        </a:spcBef>
                        <a:spcAft>
                          <a:spcPts val="0"/>
                        </a:spcAft>
                        <a:buClr>
                          <a:schemeClr val="dk1"/>
                        </a:buClr>
                        <a:buSzPts val="1100"/>
                        <a:buFont typeface="Arial"/>
                        <a:buNone/>
                      </a:pPr>
                      <a:r>
                        <a:rPr lang="en">
                          <a:solidFill>
                            <a:schemeClr val="dk1"/>
                          </a:solidFill>
                        </a:rPr>
                        <a:t>Add power chart to power slides, that says the amount of power used for each mode. </a:t>
                      </a:r>
                      <a:endParaRPr/>
                    </a:p>
                  </a:txBody>
                  <a:tcPr marT="91425" marB="91425" marR="91425" marL="91425"/>
                </a:tc>
                <a:tc>
                  <a:txBody>
                    <a:bodyPr/>
                    <a:lstStyle/>
                    <a:p>
                      <a:pPr indent="0" lvl="0" marL="0" rtl="0" algn="l">
                        <a:spcBef>
                          <a:spcPts val="0"/>
                        </a:spcBef>
                        <a:spcAft>
                          <a:spcPts val="0"/>
                        </a:spcAft>
                        <a:buNone/>
                      </a:pPr>
                      <a:r>
                        <a:rPr lang="en"/>
                        <a:t>POW-1</a:t>
                      </a:r>
                      <a:endParaRPr/>
                    </a:p>
                    <a:p>
                      <a:pPr indent="0" lvl="0" marL="0" rtl="0" algn="l">
                        <a:spcBef>
                          <a:spcPts val="0"/>
                        </a:spcBef>
                        <a:spcAft>
                          <a:spcPts val="0"/>
                        </a:spcAft>
                        <a:buNone/>
                      </a:pPr>
                      <a:r>
                        <a:rPr lang="en"/>
                        <a:t>POW-2</a:t>
                      </a:r>
                      <a:endParaRPr/>
                    </a:p>
                  </a:txBody>
                  <a:tcPr marT="91425" marB="91425" marR="91425" marL="91425"/>
                </a:tc>
                <a:tc>
                  <a:txBody>
                    <a:bodyPr/>
                    <a:lstStyle/>
                    <a:p>
                      <a:pPr indent="0" lvl="0" marL="0" rtl="0" algn="l">
                        <a:spcBef>
                          <a:spcPts val="0"/>
                        </a:spcBef>
                        <a:spcAft>
                          <a:spcPts val="0"/>
                        </a:spcAft>
                        <a:buNone/>
                      </a:pPr>
                      <a:r>
                        <a:rPr lang="en"/>
                        <a:t>The calculation that exists is not readable, and is a formula.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Eliminate the formula so that he </a:t>
                      </a:r>
                      <a:r>
                        <a:rPr lang="en">
                          <a:solidFill>
                            <a:schemeClr val="dk1"/>
                          </a:solidFill>
                        </a:rPr>
                        <a:t>power for each system is in a table, and more easily read.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763200">
                <a:tc>
                  <a:txBody>
                    <a:bodyPr/>
                    <a:lstStyle/>
                    <a:p>
                      <a:pPr indent="0" lvl="0" marL="0" rtl="0" algn="l">
                        <a:spcBef>
                          <a:spcPts val="0"/>
                        </a:spcBef>
                        <a:spcAft>
                          <a:spcPts val="0"/>
                        </a:spcAft>
                        <a:buClr>
                          <a:schemeClr val="dk1"/>
                        </a:buClr>
                        <a:buSzPts val="1100"/>
                        <a:buFont typeface="Arial"/>
                        <a:buNone/>
                      </a:pPr>
                      <a:r>
                        <a:rPr lang="en">
                          <a:solidFill>
                            <a:schemeClr val="dk1"/>
                          </a:solidFill>
                        </a:rPr>
                        <a:t>Resolve the data sampling issue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I/O-1</a:t>
                      </a:r>
                      <a:endParaRPr/>
                    </a:p>
                    <a:p>
                      <a:pPr indent="0" lvl="0" marL="0" rtl="0" algn="l">
                        <a:spcBef>
                          <a:spcPts val="0"/>
                        </a:spcBef>
                        <a:spcAft>
                          <a:spcPts val="0"/>
                        </a:spcAft>
                        <a:buNone/>
                      </a:pPr>
                      <a:r>
                        <a:rPr lang="en"/>
                        <a:t>I/O-2</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The storage capacity, should not be a range, it should be a consistent number.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Figure out the storage and then implement this information.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aphicFrame>
        <p:nvGraphicFramePr>
          <p:cNvPr id="478" name="Google Shape;478;p63"/>
          <p:cNvGraphicFramePr/>
          <p:nvPr/>
        </p:nvGraphicFramePr>
        <p:xfrm>
          <a:off x="0" y="889000"/>
          <a:ext cx="3000000" cy="3000000"/>
        </p:xfrm>
        <a:graphic>
          <a:graphicData uri="http://schemas.openxmlformats.org/drawingml/2006/table">
            <a:tbl>
              <a:tblPr>
                <a:noFill/>
                <a:tableStyleId>{34353E24-7AB4-4B17-A5B2-0B818E521221}</a:tableStyleId>
              </a:tblPr>
              <a:tblGrid>
                <a:gridCol w="1824000"/>
                <a:gridCol w="1213475"/>
                <a:gridCol w="2297675"/>
                <a:gridCol w="3094900"/>
                <a:gridCol w="713950"/>
              </a:tblGrid>
              <a:tr h="609575">
                <a:tc>
                  <a:txBody>
                    <a:bodyPr/>
                    <a:lstStyle/>
                    <a:p>
                      <a:pPr indent="0" lvl="0" marL="0" rtl="0" algn="l">
                        <a:spcBef>
                          <a:spcPts val="0"/>
                        </a:spcBef>
                        <a:spcAft>
                          <a:spcPts val="0"/>
                        </a:spcAft>
                        <a:buNone/>
                      </a:pPr>
                      <a:r>
                        <a:rPr lang="en">
                          <a:highlight>
                            <a:schemeClr val="accent4"/>
                          </a:highlight>
                        </a:rPr>
                        <a:t>Action #</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Requirement </a:t>
                      </a:r>
                      <a:endParaRPr>
                        <a:highlight>
                          <a:schemeClr val="accent4"/>
                        </a:highlight>
                      </a:endParaRPr>
                    </a:p>
                  </a:txBody>
                  <a:tcPr marT="91425" marB="91425" marR="91425" marL="91425">
                    <a:lnL cap="flat" cmpd="sng" w="9525">
                      <a:solidFill>
                        <a:srgbClr val="11111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Problem </a:t>
                      </a:r>
                      <a:endParaRPr>
                        <a:highlight>
                          <a:schemeClr val="accent4"/>
                        </a:highlight>
                      </a:endParaRPr>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Plan to fix</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highlight>
                            <a:schemeClr val="accent4"/>
                          </a:highlight>
                        </a:rPr>
                        <a:t>Fixed</a:t>
                      </a:r>
                      <a:endParaRPr>
                        <a:highlight>
                          <a:schemeClr val="accent4"/>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791375">
                <a:tc>
                  <a:txBody>
                    <a:bodyPr/>
                    <a:lstStyle/>
                    <a:p>
                      <a:pPr indent="0" lvl="0" marL="0" rtl="0" algn="l">
                        <a:spcBef>
                          <a:spcPts val="0"/>
                        </a:spcBef>
                        <a:spcAft>
                          <a:spcPts val="0"/>
                        </a:spcAft>
                        <a:buNone/>
                      </a:pPr>
                      <a:r>
                        <a:rPr lang="en">
                          <a:solidFill>
                            <a:schemeClr val="dk1"/>
                          </a:solidFill>
                        </a:rPr>
                        <a:t>Operations software derived requirements (spectrum, FFT) need to be fixed.</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OP Software derived requirement</a:t>
                      </a:r>
                      <a:endParaRPr/>
                    </a:p>
                  </a:txBody>
                  <a:tcPr marT="91425" marB="91425" marR="91425" marL="91425">
                    <a:lnT cap="flat" cmpd="sng" w="9525">
                      <a:solidFill>
                        <a:srgbClr val="11111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Figure out the correct radio spectrum, and if we are going to implement an FFT and put these requirements in.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chemeClr val="dk1"/>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solidFill>
                            <a:schemeClr val="dk1"/>
                          </a:solidFill>
                        </a:rPr>
                        <a:t>Risks (give top 5) should have likelihood and consequence</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There are no risks involved, and the few we had did not have a consequence or a probability attached. </a:t>
                      </a:r>
                      <a:endParaRPr/>
                    </a:p>
                  </a:txBody>
                  <a:tcPr marT="91425" marB="91425" marR="91425" marL="91425"/>
                </a:tc>
                <a:tc>
                  <a:txBody>
                    <a:bodyPr/>
                    <a:lstStyle/>
                    <a:p>
                      <a:pPr indent="0" lvl="0" marL="0" rtl="0" algn="l">
                        <a:spcBef>
                          <a:spcPts val="0"/>
                        </a:spcBef>
                        <a:spcAft>
                          <a:spcPts val="0"/>
                        </a:spcAft>
                        <a:buNone/>
                      </a:pPr>
                      <a:r>
                        <a:rPr lang="en"/>
                        <a:t>Figure out what our risks are, how they could affect our project, and how to mitigate them.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1253050">
                <a:tc>
                  <a:txBody>
                    <a:bodyPr/>
                    <a:lstStyle/>
                    <a:p>
                      <a:pPr indent="0" lvl="0" marL="0" rtl="0" algn="l">
                        <a:spcBef>
                          <a:spcPts val="0"/>
                        </a:spcBef>
                        <a:spcAft>
                          <a:spcPts val="0"/>
                        </a:spcAft>
                        <a:buNone/>
                      </a:pPr>
                      <a:r>
                        <a:rPr lang="en">
                          <a:solidFill>
                            <a:schemeClr val="dk1"/>
                          </a:solidFill>
                        </a:rPr>
                        <a:t>Make a power down sequence, so that the system is ready for an emergency stop. </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The Emergency switch to be added could damage the computer if not properly implemented.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Figure out a way to prepare the computer for a forced shut down so that it is not destroyed. </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
        <p:nvSpPr>
          <p:cNvPr id="479" name="Google Shape;479;p63"/>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3"/>
          <p:cNvSpPr txBox="1"/>
          <p:nvPr>
            <p:ph type="title"/>
          </p:nvPr>
        </p:nvSpPr>
        <p:spPr>
          <a:xfrm>
            <a:off x="206725" y="15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Blank Actions Cotd.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type="title"/>
          </p:nvPr>
        </p:nvSpPr>
        <p:spPr>
          <a:xfrm>
            <a:off x="313625" y="16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R</a:t>
            </a:r>
            <a:r>
              <a:rPr lang="en"/>
              <a:t>equirements and Metrics - Continued</a:t>
            </a:r>
            <a:endParaRPr/>
          </a:p>
        </p:txBody>
      </p:sp>
      <p:sp>
        <p:nvSpPr>
          <p:cNvPr id="95" name="Google Shape;95;p18"/>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8"/>
          <p:cNvPicPr preferRelativeResize="0"/>
          <p:nvPr/>
        </p:nvPicPr>
        <p:blipFill>
          <a:blip r:embed="rId3">
            <a:alphaModFix/>
          </a:blip>
          <a:stretch>
            <a:fillRect/>
          </a:stretch>
        </p:blipFill>
        <p:spPr>
          <a:xfrm>
            <a:off x="754550" y="889000"/>
            <a:ext cx="7638753" cy="425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High Level System I/O Diagram</a:t>
            </a:r>
            <a:endParaRPr/>
          </a:p>
        </p:txBody>
      </p:sp>
      <p:sp>
        <p:nvSpPr>
          <p:cNvPr id="103" name="Google Shape;103;p19"/>
          <p:cNvSpPr txBox="1"/>
          <p:nvPr/>
        </p:nvSpPr>
        <p:spPr>
          <a:xfrm>
            <a:off x="2086063" y="3045950"/>
            <a:ext cx="8666700" cy="130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The user inputs observation tasks to the system</a:t>
            </a:r>
            <a:endParaRPr/>
          </a:p>
          <a:p>
            <a:pPr indent="-317500" lvl="0" marL="457200" rtl="0" algn="l">
              <a:lnSpc>
                <a:spcPct val="150000"/>
              </a:lnSpc>
              <a:spcBef>
                <a:spcPts val="1000"/>
              </a:spcBef>
              <a:spcAft>
                <a:spcPts val="0"/>
              </a:spcAft>
              <a:buSzPts val="1400"/>
              <a:buChar char="●"/>
            </a:pPr>
            <a:r>
              <a:rPr lang="en"/>
              <a:t>The system receives the observed satellite signal </a:t>
            </a:r>
            <a:endParaRPr/>
          </a:p>
          <a:p>
            <a:pPr indent="-317500" lvl="0" marL="457200" rtl="0" algn="l">
              <a:lnSpc>
                <a:spcPct val="150000"/>
              </a:lnSpc>
              <a:spcBef>
                <a:spcPts val="1000"/>
              </a:spcBef>
              <a:spcAft>
                <a:spcPts val="1000"/>
              </a:spcAft>
              <a:buSzPts val="1400"/>
              <a:buChar char="●"/>
            </a:pPr>
            <a:r>
              <a:rPr lang="en"/>
              <a:t>The system outputs satellite spectrum data</a:t>
            </a:r>
            <a:endParaRPr/>
          </a:p>
        </p:txBody>
      </p:sp>
      <p:pic>
        <p:nvPicPr>
          <p:cNvPr id="104" name="Google Shape;104;p19"/>
          <p:cNvPicPr preferRelativeResize="0"/>
          <p:nvPr/>
        </p:nvPicPr>
        <p:blipFill>
          <a:blip r:embed="rId3">
            <a:alphaModFix/>
          </a:blip>
          <a:stretch>
            <a:fillRect/>
          </a:stretch>
        </p:blipFill>
        <p:spPr>
          <a:xfrm>
            <a:off x="1209163" y="1307800"/>
            <a:ext cx="6725675" cy="1571850"/>
          </a:xfrm>
          <a:prstGeom prst="rect">
            <a:avLst/>
          </a:prstGeom>
          <a:noFill/>
          <a:ln>
            <a:noFill/>
          </a:ln>
        </p:spPr>
      </p:pic>
      <p:sp>
        <p:nvSpPr>
          <p:cNvPr id="105" name="Google Shape;105;p19"/>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p:nvPr/>
        </p:nvSpPr>
        <p:spPr>
          <a:xfrm>
            <a:off x="1925" y="5800"/>
            <a:ext cx="9144000" cy="883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ph type="title"/>
          </p:nvPr>
        </p:nvSpPr>
        <p:spPr>
          <a:xfrm>
            <a:off x="311700" y="161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System Architecture Diagram with I/O</a:t>
            </a:r>
            <a:endParaRPr/>
          </a:p>
        </p:txBody>
      </p:sp>
      <p:sp>
        <p:nvSpPr>
          <p:cNvPr id="112" name="Google Shape;112;p20"/>
          <p:cNvSpPr txBox="1"/>
          <p:nvPr/>
        </p:nvSpPr>
        <p:spPr>
          <a:xfrm>
            <a:off x="114500" y="1004050"/>
            <a:ext cx="806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Blue boxes represent subsystems</a:t>
            </a:r>
            <a:endParaRPr/>
          </a:p>
          <a:p>
            <a:pPr indent="0" lvl="0" marL="0" rtl="0" algn="l">
              <a:spcBef>
                <a:spcPts val="0"/>
              </a:spcBef>
              <a:spcAft>
                <a:spcPts val="0"/>
              </a:spcAft>
              <a:buNone/>
            </a:pPr>
            <a:r>
              <a:rPr lang="en"/>
              <a:t>Red circles represent external inputs</a:t>
            </a:r>
            <a:endParaRPr/>
          </a:p>
        </p:txBody>
      </p:sp>
      <p:sp>
        <p:nvSpPr>
          <p:cNvPr id="113" name="Google Shape;113;p20"/>
          <p:cNvSpPr/>
          <p:nvPr/>
        </p:nvSpPr>
        <p:spPr>
          <a:xfrm>
            <a:off x="114100" y="1013725"/>
            <a:ext cx="3057900" cy="57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0" y="1674625"/>
            <a:ext cx="9143999" cy="29716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p:nvPr/>
        </p:nvSpPr>
        <p:spPr>
          <a:xfrm>
            <a:off x="1925" y="5800"/>
            <a:ext cx="9144000" cy="628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type="title"/>
          </p:nvPr>
        </p:nvSpPr>
        <p:spPr>
          <a:xfrm>
            <a:off x="311700" y="3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Sequence/Flow Diagram with Interfaces</a:t>
            </a:r>
            <a:endParaRPr/>
          </a:p>
        </p:txBody>
      </p:sp>
      <p:pic>
        <p:nvPicPr>
          <p:cNvPr id="121" name="Google Shape;121;p21"/>
          <p:cNvPicPr preferRelativeResize="0"/>
          <p:nvPr/>
        </p:nvPicPr>
        <p:blipFill>
          <a:blip r:embed="rId3">
            <a:alphaModFix/>
          </a:blip>
          <a:stretch>
            <a:fillRect/>
          </a:stretch>
        </p:blipFill>
        <p:spPr>
          <a:xfrm>
            <a:off x="1385963" y="634300"/>
            <a:ext cx="6372076" cy="4458524"/>
          </a:xfrm>
          <a:prstGeom prst="rect">
            <a:avLst/>
          </a:prstGeom>
          <a:noFill/>
          <a:ln>
            <a:noFill/>
          </a:ln>
        </p:spPr>
      </p:pic>
      <p:sp>
        <p:nvSpPr>
          <p:cNvPr id="122" name="Google Shape;122;p21"/>
          <p:cNvSpPr/>
          <p:nvPr/>
        </p:nvSpPr>
        <p:spPr>
          <a:xfrm>
            <a:off x="8834225" y="-50"/>
            <a:ext cx="3099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